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33" d="100"/>
          <a:sy n="33" d="100"/>
        </p:scale>
        <p:origin x="-1482" y="-25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7FFC5A-6A87-4158-A841-6ED2AC04AE2F}" type="datetimeFigureOut">
              <a:rPr lang="id-ID" smtClean="0"/>
              <a:pPr/>
              <a:t>02/10/2017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4F7E86-BFF0-4D55-88B7-A96FD4E2967C}"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A74F7E86-BFF0-4D55-88B7-A96FD4E2967C}" type="slidenum">
              <a:rPr lang="id-ID" smtClean="0"/>
              <a:pPr/>
              <a:t>4</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5471C324-D629-4096-A812-5E8851EA8D48}" type="datetimeFigureOut">
              <a:rPr lang="id-ID" smtClean="0"/>
              <a:pPr/>
              <a:t>02/10/2017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6AD21F1-3E82-4CBA-98C2-397C3034A9FE}"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471C324-D629-4096-A812-5E8851EA8D48}" type="datetimeFigureOut">
              <a:rPr lang="id-ID" smtClean="0"/>
              <a:pPr/>
              <a:t>02/10/2017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6AD21F1-3E82-4CBA-98C2-397C3034A9FE}"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471C324-D629-4096-A812-5E8851EA8D48}" type="datetimeFigureOut">
              <a:rPr lang="id-ID" smtClean="0"/>
              <a:pPr/>
              <a:t>02/10/2017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6AD21F1-3E82-4CBA-98C2-397C3034A9FE}" type="slidenum">
              <a:rPr lang="id-ID" smtClean="0"/>
              <a:pPr/>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3843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050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0386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F1011429-62E1-4CC0-94C3-0CCD0BB6A672}" type="slidenum">
              <a:rPr lang="en-US"/>
              <a:pPr>
                <a:defRPr/>
              </a:pPr>
              <a:t>‹#›</a:t>
            </a:fld>
            <a:endParaRPr lang="en-US"/>
          </a:p>
        </p:txBody>
      </p:sp>
    </p:spTree>
  </p:cSld>
  <p:clrMapOvr>
    <a:masterClrMapping/>
  </p:clrMapOvr>
  <p:transition>
    <p:strips dir="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92100"/>
            <a:ext cx="8229600" cy="5727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E0605C9-B99B-4FA4-A62E-2533BDF02719}" type="slidenum">
              <a:rPr lang="en-US"/>
              <a:pPr>
                <a:defRPr/>
              </a:pPr>
              <a:t>‹#›</a:t>
            </a:fld>
            <a:endParaRPr lang="en-US"/>
          </a:p>
        </p:txBody>
      </p:sp>
    </p:spTree>
  </p:cSld>
  <p:clrMapOvr>
    <a:masterClrMapping/>
  </p:clrMapOvr>
  <p:transition>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471C324-D629-4096-A812-5E8851EA8D48}" type="datetimeFigureOut">
              <a:rPr lang="id-ID" smtClean="0"/>
              <a:pPr/>
              <a:t>02/10/2017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6AD21F1-3E82-4CBA-98C2-397C3034A9FE}"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71C324-D629-4096-A812-5E8851EA8D48}" type="datetimeFigureOut">
              <a:rPr lang="id-ID" smtClean="0"/>
              <a:pPr/>
              <a:t>02/10/2017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6AD21F1-3E82-4CBA-98C2-397C3034A9FE}"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5471C324-D629-4096-A812-5E8851EA8D48}" type="datetimeFigureOut">
              <a:rPr lang="id-ID" smtClean="0"/>
              <a:pPr/>
              <a:t>02/10/2017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6AD21F1-3E82-4CBA-98C2-397C3034A9FE}"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5471C324-D629-4096-A812-5E8851EA8D48}" type="datetimeFigureOut">
              <a:rPr lang="id-ID" smtClean="0"/>
              <a:pPr/>
              <a:t>02/10/2017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46AD21F1-3E82-4CBA-98C2-397C3034A9FE}"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5471C324-D629-4096-A812-5E8851EA8D48}" type="datetimeFigureOut">
              <a:rPr lang="id-ID" smtClean="0"/>
              <a:pPr/>
              <a:t>02/10/2017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46AD21F1-3E82-4CBA-98C2-397C3034A9FE}"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71C324-D629-4096-A812-5E8851EA8D48}" type="datetimeFigureOut">
              <a:rPr lang="id-ID" smtClean="0"/>
              <a:pPr/>
              <a:t>02/10/2017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46AD21F1-3E82-4CBA-98C2-397C3034A9FE}"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71C324-D629-4096-A812-5E8851EA8D48}" type="datetimeFigureOut">
              <a:rPr lang="id-ID" smtClean="0"/>
              <a:pPr/>
              <a:t>02/10/2017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6AD21F1-3E82-4CBA-98C2-397C3034A9FE}"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71C324-D629-4096-A812-5E8851EA8D48}" type="datetimeFigureOut">
              <a:rPr lang="id-ID" smtClean="0"/>
              <a:pPr/>
              <a:t>02/10/2017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6AD21F1-3E82-4CBA-98C2-397C3034A9FE}"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71C324-D629-4096-A812-5E8851EA8D48}" type="datetimeFigureOut">
              <a:rPr lang="id-ID" smtClean="0"/>
              <a:pPr/>
              <a:t>02/10/2017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AD21F1-3E82-4CBA-98C2-397C3034A9FE}"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UJI MANN WHITNEY </a:t>
            </a:r>
            <a:br>
              <a:rPr lang="id-ID" dirty="0" smtClean="0"/>
            </a:br>
            <a:r>
              <a:rPr lang="id-ID" dirty="0" smtClean="0"/>
              <a:t>(U TEST)</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lstStyle/>
          <a:p>
            <a:r>
              <a:rPr lang="id-ID" dirty="0" smtClean="0"/>
              <a:t>U uji UNTUK n2</a:t>
            </a:r>
          </a:p>
          <a:p>
            <a:pPr>
              <a:buNone/>
            </a:pPr>
            <a:r>
              <a:rPr lang="id-ID" dirty="0" smtClean="0"/>
              <a:t>	U = n1 n2 + n2 (n2+1)/2 – R2</a:t>
            </a:r>
          </a:p>
          <a:p>
            <a:pPr>
              <a:buNone/>
            </a:pPr>
            <a:r>
              <a:rPr lang="id-ID" dirty="0" smtClean="0"/>
              <a:t>	U 	= 10(18) + 18(18+1)/2 – 324,5</a:t>
            </a:r>
          </a:p>
          <a:p>
            <a:pPr>
              <a:buNone/>
            </a:pPr>
            <a:r>
              <a:rPr lang="id-ID" dirty="0" smtClean="0"/>
              <a:t>	U   = 180 + 171  - 324,5</a:t>
            </a:r>
          </a:p>
          <a:p>
            <a:pPr>
              <a:buNone/>
            </a:pPr>
            <a:r>
              <a:rPr lang="id-ID" dirty="0" smtClean="0"/>
              <a:t>	U = 180 + 171 – 324,5</a:t>
            </a:r>
          </a:p>
          <a:p>
            <a:pPr>
              <a:buNone/>
            </a:pPr>
            <a:r>
              <a:rPr lang="id-ID" dirty="0" smtClean="0"/>
              <a:t>	U = 351 – 324,5</a:t>
            </a:r>
          </a:p>
          <a:p>
            <a:pPr>
              <a:buNone/>
            </a:pPr>
            <a:r>
              <a:rPr lang="id-ID" dirty="0" smtClean="0"/>
              <a:t>	U = 26,5</a:t>
            </a:r>
          </a:p>
          <a:p>
            <a:pPr>
              <a:buNone/>
            </a:pPr>
            <a:r>
              <a:rPr lang="id-ID" dirty="0" smtClean="0"/>
              <a:t>Karena U uji yang lebih kecil adalah R2, maka u ujinya adalah 26,5, sehingga U tabel 48 maka u uji lebih kecil dari U tabel maka Ho ditolak</a:t>
            </a:r>
            <a:endParaRPr lang="id-ID" dirty="0"/>
          </a:p>
        </p:txBody>
      </p:sp>
    </p:spTree>
  </p:cSld>
  <p:clrMapOvr>
    <a:masterClrMapping/>
  </p:clrMapOvr>
  <p:transition>
    <p:strips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lstStyle/>
          <a:p>
            <a:pPr algn="just"/>
            <a:r>
              <a:rPr lang="id-ID" dirty="0" smtClean="0"/>
              <a:t>Artinya bahwa secara signifikan ada perbedaan dan iringan musik lembut berpengaruh terhadap produktivitas kerja karyawan</a:t>
            </a:r>
            <a:endParaRPr lang="id-ID" dirty="0"/>
          </a:p>
        </p:txBody>
      </p:sp>
    </p:spTree>
  </p:cSld>
  <p:clrMapOvr>
    <a:masterClrMapping/>
  </p:clrMapOvr>
  <p:transition>
    <p:strips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lstStyle/>
          <a:p>
            <a:endParaRPr lang="id-ID"/>
          </a:p>
        </p:txBody>
      </p:sp>
    </p:spTree>
  </p:cSld>
  <p:clrMapOvr>
    <a:masterClrMapping/>
  </p:clrMapOvr>
  <p:transition>
    <p:strips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457200" y="1295400"/>
            <a:ext cx="8229600" cy="5029200"/>
          </a:xfrm>
        </p:spPr>
        <p:txBody>
          <a:bodyPr/>
          <a:lstStyle/>
          <a:p>
            <a:pPr marL="517525" indent="-517525" eaLnBrk="1" hangingPunct="1">
              <a:defRPr/>
            </a:pPr>
            <a:r>
              <a:rPr lang="en-US" smtClean="0"/>
              <a:t>Alternatif lain uji T dua sampel bebas</a:t>
            </a:r>
          </a:p>
          <a:p>
            <a:pPr marL="517525" indent="-517525" eaLnBrk="1" hangingPunct="1">
              <a:defRPr/>
            </a:pPr>
            <a:r>
              <a:rPr lang="en-US" smtClean="0"/>
              <a:t>Perhitungannya berdasarkan frek. Teramati</a:t>
            </a:r>
          </a:p>
          <a:p>
            <a:pPr marL="517525" indent="-517525" eaLnBrk="1" hangingPunct="1">
              <a:defRPr/>
            </a:pPr>
            <a:r>
              <a:rPr lang="en-US" smtClean="0"/>
              <a:t>H</a:t>
            </a:r>
            <a:r>
              <a:rPr lang="en-US" baseline="-25000" smtClean="0"/>
              <a:t>0</a:t>
            </a:r>
            <a:r>
              <a:rPr lang="en-US" smtClean="0"/>
              <a:t> : Dua sampel bebas berasal dari populasi yg identik atau memp rata</a:t>
            </a:r>
            <a:r>
              <a:rPr lang="en-US" baseline="30000" smtClean="0"/>
              <a:t>2</a:t>
            </a:r>
            <a:r>
              <a:rPr lang="en-US" smtClean="0"/>
              <a:t> yang sama.</a:t>
            </a:r>
          </a:p>
          <a:p>
            <a:pPr marL="517525" indent="-517525" eaLnBrk="1" hangingPunct="1">
              <a:defRPr/>
            </a:pPr>
            <a:r>
              <a:rPr lang="en-US" smtClean="0"/>
              <a:t>H</a:t>
            </a:r>
            <a:r>
              <a:rPr lang="en-US" baseline="-25000" smtClean="0"/>
              <a:t>1</a:t>
            </a:r>
            <a:r>
              <a:rPr lang="en-US" smtClean="0"/>
              <a:t> : dua sampel bebas berasal dari populasi berbeda</a:t>
            </a:r>
          </a:p>
          <a:p>
            <a:pPr marL="517525" indent="-517525" eaLnBrk="1" hangingPunct="1">
              <a:defRPr/>
            </a:pPr>
            <a:endParaRPr lang="en-US" smtClean="0"/>
          </a:p>
          <a:p>
            <a:pPr marL="517525" indent="-517525" eaLnBrk="1" hangingPunct="1">
              <a:defRPr/>
            </a:pPr>
            <a:endParaRPr lang="en-US" smtClean="0"/>
          </a:p>
        </p:txBody>
      </p:sp>
      <p:sp>
        <p:nvSpPr>
          <p:cNvPr id="10243" name="WordArt 4"/>
          <p:cNvSpPr>
            <a:spLocks noChangeArrowheads="1" noChangeShapeType="1" noTextEdit="1"/>
          </p:cNvSpPr>
          <p:nvPr/>
        </p:nvSpPr>
        <p:spPr bwMode="auto">
          <a:xfrm>
            <a:off x="609600" y="381000"/>
            <a:ext cx="2733675" cy="504825"/>
          </a:xfrm>
          <a:prstGeom prst="rect">
            <a:avLst/>
          </a:prstGeom>
        </p:spPr>
        <p:txBody>
          <a:bodyPr wrap="none" fromWordArt="1">
            <a:prstTxWarp prst="textPlain">
              <a:avLst>
                <a:gd name="adj" fmla="val 50000"/>
              </a:avLst>
            </a:prstTxWarp>
          </a:bodyPr>
          <a:lstStyle/>
          <a:p>
            <a:pPr algn="ctr"/>
            <a:r>
              <a:rPr lang="id-ID" sz="3200"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a:rPr>
              <a:t>Mann-Whitney U</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57200" y="292100"/>
            <a:ext cx="8229600" cy="1084263"/>
          </a:xfrm>
        </p:spPr>
        <p:txBody>
          <a:bodyPr/>
          <a:lstStyle/>
          <a:p>
            <a:pPr eaLnBrk="1" hangingPunct="1">
              <a:defRPr/>
            </a:pPr>
            <a:r>
              <a:rPr lang="en-US" dirty="0" err="1" smtClean="0"/>
              <a:t>Uji</a:t>
            </a:r>
            <a:r>
              <a:rPr lang="en-US" dirty="0" smtClean="0"/>
              <a:t> Mann-</a:t>
            </a:r>
            <a:r>
              <a:rPr lang="en-US" dirty="0" err="1" smtClean="0"/>
              <a:t>whitney</a:t>
            </a:r>
            <a:endParaRPr lang="en-US" dirty="0" smtClean="0"/>
          </a:p>
        </p:txBody>
      </p:sp>
      <p:graphicFrame>
        <p:nvGraphicFramePr>
          <p:cNvPr id="11267" name="Object 4"/>
          <p:cNvGraphicFramePr>
            <a:graphicFrameLocks noChangeAspect="1"/>
          </p:cNvGraphicFramePr>
          <p:nvPr>
            <p:ph sz="half" idx="1"/>
          </p:nvPr>
        </p:nvGraphicFramePr>
        <p:xfrm>
          <a:off x="935038" y="1557338"/>
          <a:ext cx="3636962" cy="971550"/>
        </p:xfrm>
        <a:graphic>
          <a:graphicData uri="http://schemas.openxmlformats.org/presentationml/2006/ole">
            <p:oleObj spid="_x0000_s1026" name="Equation" r:id="rId3" imgW="914400" imgH="444240" progId="Equation.3">
              <p:embed/>
            </p:oleObj>
          </a:graphicData>
        </a:graphic>
      </p:graphicFrame>
      <p:graphicFrame>
        <p:nvGraphicFramePr>
          <p:cNvPr id="11268" name="Object 6"/>
          <p:cNvGraphicFramePr>
            <a:graphicFrameLocks noChangeAspect="1"/>
          </p:cNvGraphicFramePr>
          <p:nvPr>
            <p:ph sz="quarter" idx="2"/>
          </p:nvPr>
        </p:nvGraphicFramePr>
        <p:xfrm>
          <a:off x="1079500" y="2636838"/>
          <a:ext cx="3816350" cy="1003300"/>
        </p:xfrm>
        <a:graphic>
          <a:graphicData uri="http://schemas.openxmlformats.org/presentationml/2006/ole">
            <p:oleObj spid="_x0000_s1027" name="Equation" r:id="rId4" imgW="1497950" imgH="393529" progId="Equation.3">
              <p:embed/>
            </p:oleObj>
          </a:graphicData>
        </a:graphic>
      </p:graphicFrame>
      <p:sp>
        <p:nvSpPr>
          <p:cNvPr id="11269" name="Text Box 8"/>
          <p:cNvSpPr txBox="1">
            <a:spLocks noChangeArrowheads="1"/>
          </p:cNvSpPr>
          <p:nvPr/>
        </p:nvSpPr>
        <p:spPr bwMode="auto">
          <a:xfrm>
            <a:off x="647700" y="5661025"/>
            <a:ext cx="6300788" cy="457200"/>
          </a:xfrm>
          <a:prstGeom prst="rect">
            <a:avLst/>
          </a:prstGeom>
          <a:noFill/>
          <a:ln w="9525">
            <a:noFill/>
            <a:miter lim="800000"/>
            <a:headEnd/>
            <a:tailEnd/>
          </a:ln>
          <a:effectLst/>
        </p:spPr>
        <p:txBody>
          <a:bodyPr>
            <a:spAutoFit/>
          </a:bodyPr>
          <a:lstStyle/>
          <a:p>
            <a:pPr>
              <a:spcBef>
                <a:spcPct val="50000"/>
              </a:spcBef>
            </a:pPr>
            <a:r>
              <a:rPr lang="en-US" sz="2400"/>
              <a:t>R</a:t>
            </a:r>
            <a:r>
              <a:rPr lang="en-US" sz="2400" baseline="-25000"/>
              <a:t>1</a:t>
            </a:r>
            <a:r>
              <a:rPr lang="en-US" sz="2400"/>
              <a:t> : Total peringkat salah satu sampel</a:t>
            </a:r>
          </a:p>
        </p:txBody>
      </p:sp>
      <p:graphicFrame>
        <p:nvGraphicFramePr>
          <p:cNvPr id="11270" name="Object 9"/>
          <p:cNvGraphicFramePr>
            <a:graphicFrameLocks noChangeAspect="1"/>
          </p:cNvGraphicFramePr>
          <p:nvPr>
            <p:ph sz="quarter" idx="3"/>
          </p:nvPr>
        </p:nvGraphicFramePr>
        <p:xfrm>
          <a:off x="935038" y="3681413"/>
          <a:ext cx="6156325" cy="1673225"/>
        </p:xfrm>
        <a:graphic>
          <a:graphicData uri="http://schemas.openxmlformats.org/presentationml/2006/ole">
            <p:oleObj spid="_x0000_s1028" name="Equation" r:id="rId5" imgW="2489200" imgH="736600" progId="Equation.3">
              <p:embed/>
            </p:oleObj>
          </a:graphicData>
        </a:graphic>
      </p:graphicFrame>
    </p:spTree>
  </p:cSld>
  <p:clrMapOvr>
    <a:masterClrMapping/>
  </p:clrMapOvr>
  <p:transition>
    <p:strips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3"/>
          <p:cNvSpPr>
            <a:spLocks noGrp="1" noChangeArrowheads="1"/>
          </p:cNvSpPr>
          <p:nvPr>
            <p:ph type="body" idx="1"/>
          </p:nvPr>
        </p:nvSpPr>
        <p:spPr>
          <a:xfrm>
            <a:off x="457200" y="441325"/>
            <a:ext cx="8229600" cy="5578475"/>
          </a:xfrm>
        </p:spPr>
        <p:txBody>
          <a:bodyPr/>
          <a:lstStyle/>
          <a:p>
            <a:pPr eaLnBrk="1" hangingPunct="1">
              <a:defRPr/>
            </a:pPr>
            <a:r>
              <a:rPr lang="en-US" sz="2000" smtClean="0"/>
              <a:t>Contoh: suatu perusahaan besar diduga menerapkan diskriminasi penggajian atas gender.  Sebanyak 24 sampel dari antara karyawan dan gajinya ditunjukkan tabel berikut:</a:t>
            </a:r>
          </a:p>
          <a:p>
            <a:pPr eaLnBrk="1" hangingPunct="1">
              <a:buFontTx/>
              <a:buNone/>
              <a:defRPr/>
            </a:pPr>
            <a:r>
              <a:rPr lang="en-US" sz="2000" smtClean="0"/>
              <a:t>Wanita		22.5	19.8	20.6	24.7	23.2	19.2	18.7</a:t>
            </a:r>
          </a:p>
          <a:p>
            <a:pPr eaLnBrk="1" hangingPunct="1">
              <a:buFontTx/>
              <a:buNone/>
              <a:defRPr/>
            </a:pPr>
            <a:r>
              <a:rPr lang="en-US" sz="2000" smtClean="0"/>
              <a:t>Pria		21.9	21.6	22.4	24.0	24.1	23.4	21.2</a:t>
            </a:r>
          </a:p>
          <a:p>
            <a:pPr eaLnBrk="1" hangingPunct="1">
              <a:buFontTx/>
              <a:buNone/>
              <a:defRPr/>
            </a:pPr>
            <a:r>
              <a:rPr lang="en-US" sz="2000" smtClean="0"/>
              <a:t>Wanita		20.9	21.6	23.5	20.7	21.6</a:t>
            </a:r>
          </a:p>
          <a:p>
            <a:pPr eaLnBrk="1" hangingPunct="1">
              <a:buFontTx/>
              <a:buNone/>
              <a:defRPr/>
            </a:pPr>
            <a:r>
              <a:rPr lang="en-US" sz="2000" smtClean="0"/>
              <a:t>Pria		23.9	20.5	24.5	22.3	23.6</a:t>
            </a:r>
          </a:p>
          <a:p>
            <a:pPr eaLnBrk="1" hangingPunct="1">
              <a:buFontTx/>
              <a:buNone/>
              <a:defRPr/>
            </a:pPr>
            <a:endParaRPr lang="en-US" sz="2000" smtClean="0"/>
          </a:p>
          <a:p>
            <a:pPr eaLnBrk="1" hangingPunct="1">
              <a:buFontTx/>
              <a:buNone/>
              <a:defRPr/>
            </a:pPr>
            <a:r>
              <a:rPr lang="en-US" sz="2000" smtClean="0"/>
              <a:t>Berdasarkan data di atas, apakah ada alasan untuk percaya pada taraf nyata 0.05 bahwa telah terjadi diskriminasi penggajian berdasarkan gender?</a:t>
            </a:r>
          </a:p>
          <a:p>
            <a:pPr eaLnBrk="1" hangingPunct="1">
              <a:buFontTx/>
              <a:buNone/>
              <a:defRPr/>
            </a:pPr>
            <a:endParaRPr lang="en-US" sz="2000" smtClean="0"/>
          </a:p>
          <a:p>
            <a:pPr eaLnBrk="1" hangingPunct="1">
              <a:buFontTx/>
              <a:buNone/>
              <a:defRPr/>
            </a:pPr>
            <a:r>
              <a:rPr lang="en-US" sz="2000" smtClean="0"/>
              <a:t>Jawab:</a:t>
            </a:r>
          </a:p>
          <a:p>
            <a:pPr eaLnBrk="1" hangingPunct="1">
              <a:buFontTx/>
              <a:buNone/>
              <a:defRPr/>
            </a:pPr>
            <a:r>
              <a:rPr lang="en-US" sz="2000" smtClean="0"/>
              <a:t>Dik: data di atas dan </a:t>
            </a:r>
            <a:r>
              <a:rPr lang="en-US" sz="2000" smtClean="0">
                <a:sym typeface="Symbol" pitchFamily="18" charset="2"/>
              </a:rPr>
              <a:t> = 0.05</a:t>
            </a:r>
          </a:p>
          <a:p>
            <a:pPr eaLnBrk="1" hangingPunct="1">
              <a:buFontTx/>
              <a:buNone/>
              <a:defRPr/>
            </a:pPr>
            <a:r>
              <a:rPr lang="en-US" sz="2000" smtClean="0">
                <a:sym typeface="Symbol" pitchFamily="18" charset="2"/>
              </a:rPr>
              <a:t>Dit : Uji hipotesis perbedaan gaji antara pria dan wanita</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Rectangle 3"/>
          <p:cNvSpPr>
            <a:spLocks noGrp="1" noChangeArrowheads="1"/>
          </p:cNvSpPr>
          <p:nvPr>
            <p:ph type="body" idx="1"/>
          </p:nvPr>
        </p:nvSpPr>
        <p:spPr>
          <a:xfrm>
            <a:off x="457200" y="296863"/>
            <a:ext cx="8229600" cy="5722937"/>
          </a:xfrm>
        </p:spPr>
        <p:txBody>
          <a:bodyPr/>
          <a:lstStyle/>
          <a:p>
            <a:pPr eaLnBrk="1" hangingPunct="1">
              <a:buFontTx/>
              <a:buNone/>
              <a:defRPr/>
            </a:pPr>
            <a:r>
              <a:rPr lang="en-US" sz="2000" smtClean="0"/>
              <a:t>Jawab:</a:t>
            </a:r>
          </a:p>
          <a:p>
            <a:pPr eaLnBrk="1" hangingPunct="1">
              <a:defRPr/>
            </a:pPr>
            <a:r>
              <a:rPr lang="en-US" sz="2000" smtClean="0"/>
              <a:t>H</a:t>
            </a:r>
            <a:r>
              <a:rPr lang="en-US" sz="2000" baseline="-25000" smtClean="0"/>
              <a:t>0</a:t>
            </a:r>
            <a:r>
              <a:rPr lang="en-US" sz="2000" smtClean="0"/>
              <a:t> : Tidak ada perbedaan antara rata-rata gaji wanita dengan rata-rata gaji pria, atau</a:t>
            </a:r>
          </a:p>
          <a:p>
            <a:pPr eaLnBrk="1" hangingPunct="1">
              <a:buFontTx/>
              <a:buNone/>
              <a:defRPr/>
            </a:pPr>
            <a:r>
              <a:rPr lang="en-US" sz="2000" smtClean="0"/>
              <a:t>		rata-rata gaji wanita dan pria berasal dari populasi yang berdistribusi sama, atau</a:t>
            </a:r>
          </a:p>
          <a:p>
            <a:pPr eaLnBrk="1" hangingPunct="1">
              <a:buFontTx/>
              <a:buNone/>
              <a:defRPr/>
            </a:pPr>
            <a:r>
              <a:rPr lang="en-US" sz="2000" smtClean="0"/>
              <a:t>		</a:t>
            </a:r>
            <a:r>
              <a:rPr lang="en-US" sz="2000" smtClean="0">
                <a:sym typeface="Symbol" pitchFamily="18" charset="2"/>
              </a:rPr>
              <a:t></a:t>
            </a:r>
            <a:r>
              <a:rPr lang="en-US" sz="2000" baseline="-25000" smtClean="0">
                <a:sym typeface="Symbol" pitchFamily="18" charset="2"/>
              </a:rPr>
              <a:t>1</a:t>
            </a:r>
            <a:r>
              <a:rPr lang="en-US" sz="2000" smtClean="0">
                <a:sym typeface="Symbol" pitchFamily="18" charset="2"/>
              </a:rPr>
              <a:t> = </a:t>
            </a:r>
            <a:r>
              <a:rPr lang="en-US" sz="2000" baseline="-25000" smtClean="0">
                <a:sym typeface="Symbol" pitchFamily="18" charset="2"/>
              </a:rPr>
              <a:t>2</a:t>
            </a:r>
            <a:endParaRPr lang="en-US" sz="2000" smtClean="0">
              <a:sym typeface="Symbol" pitchFamily="18" charset="2"/>
            </a:endParaRPr>
          </a:p>
          <a:p>
            <a:pPr eaLnBrk="1" hangingPunct="1">
              <a:defRPr/>
            </a:pPr>
            <a:r>
              <a:rPr lang="en-US" sz="2000" smtClean="0"/>
              <a:t>H</a:t>
            </a:r>
            <a:r>
              <a:rPr lang="en-US" sz="2000" baseline="-25000" smtClean="0"/>
              <a:t>1</a:t>
            </a:r>
            <a:r>
              <a:rPr lang="en-US" sz="2000" smtClean="0"/>
              <a:t> : ada perbedaan antara rata-rata gaji wanita dengan rata-rata gaji pria atau </a:t>
            </a:r>
            <a:r>
              <a:rPr lang="en-US" sz="2000" smtClean="0">
                <a:sym typeface="Symbol" pitchFamily="18" charset="2"/>
              </a:rPr>
              <a:t></a:t>
            </a:r>
            <a:r>
              <a:rPr lang="en-US" sz="2000" baseline="-25000" smtClean="0">
                <a:sym typeface="Symbol" pitchFamily="18" charset="2"/>
              </a:rPr>
              <a:t>1</a:t>
            </a:r>
            <a:r>
              <a:rPr lang="en-US" sz="2000" smtClean="0">
                <a:sym typeface="Symbol" pitchFamily="18" charset="2"/>
              </a:rPr>
              <a:t>  </a:t>
            </a:r>
            <a:r>
              <a:rPr lang="en-US" sz="2000" baseline="-25000" smtClean="0">
                <a:sym typeface="Symbol" pitchFamily="18" charset="2"/>
              </a:rPr>
              <a:t>2</a:t>
            </a:r>
            <a:endParaRPr lang="en-US" sz="2000" smtClean="0"/>
          </a:p>
          <a:p>
            <a:pPr eaLnBrk="1" hangingPunct="1">
              <a:defRPr/>
            </a:pPr>
            <a:r>
              <a:rPr lang="en-US" sz="2000" smtClean="0">
                <a:sym typeface="Symbol" pitchFamily="18" charset="2"/>
              </a:rPr>
              <a:t> = 0.05</a:t>
            </a:r>
          </a:p>
          <a:p>
            <a:pPr eaLnBrk="1" hangingPunct="1">
              <a:defRPr/>
            </a:pPr>
            <a:r>
              <a:rPr lang="en-US" sz="2000" smtClean="0">
                <a:sym typeface="Symbol" pitchFamily="18" charset="2"/>
              </a:rPr>
              <a:t>Wilayah kritik : z</a:t>
            </a:r>
            <a:r>
              <a:rPr lang="en-US" sz="2000" baseline="-25000" smtClean="0">
                <a:sym typeface="Symbol" pitchFamily="18" charset="2"/>
              </a:rPr>
              <a:t>hit</a:t>
            </a:r>
            <a:r>
              <a:rPr lang="en-US" sz="2000" smtClean="0">
                <a:sym typeface="Symbol" pitchFamily="18" charset="2"/>
              </a:rPr>
              <a:t>&lt;-z</a:t>
            </a:r>
            <a:r>
              <a:rPr lang="en-US" sz="2000" baseline="-25000" smtClean="0">
                <a:sym typeface="Symbol" pitchFamily="18" charset="2"/>
              </a:rPr>
              <a:t>0.025</a:t>
            </a:r>
            <a:r>
              <a:rPr lang="en-US" sz="2000" smtClean="0">
                <a:sym typeface="Symbol" pitchFamily="18" charset="2"/>
              </a:rPr>
              <a:t> atau </a:t>
            </a:r>
            <a:r>
              <a:rPr lang="en-US" sz="2000" baseline="-25000" smtClean="0">
                <a:sym typeface="Symbol" pitchFamily="18" charset="2"/>
              </a:rPr>
              <a:t>zhit&gt;z0.025</a:t>
            </a:r>
            <a:r>
              <a:rPr lang="en-US" sz="2000" smtClean="0">
                <a:sym typeface="Symbol" pitchFamily="18" charset="2"/>
              </a:rPr>
              <a:t> atau z</a:t>
            </a:r>
            <a:r>
              <a:rPr lang="en-US" sz="2000" baseline="-25000" smtClean="0">
                <a:sym typeface="Symbol" pitchFamily="18" charset="2"/>
              </a:rPr>
              <a:t>hit</a:t>
            </a:r>
            <a:r>
              <a:rPr lang="en-US" sz="2000" smtClean="0">
                <a:sym typeface="Symbol" pitchFamily="18" charset="2"/>
              </a:rPr>
              <a:t> &lt; -1.96 atau z</a:t>
            </a:r>
            <a:r>
              <a:rPr lang="en-US" sz="2000" baseline="-25000" smtClean="0">
                <a:sym typeface="Symbol" pitchFamily="18" charset="2"/>
              </a:rPr>
              <a:t>hit</a:t>
            </a:r>
            <a:r>
              <a:rPr lang="en-US" sz="2000" smtClean="0">
                <a:sym typeface="Symbol" pitchFamily="18" charset="2"/>
              </a:rPr>
              <a:t> &gt; 1.96</a:t>
            </a:r>
          </a:p>
          <a:p>
            <a:pPr eaLnBrk="1" hangingPunct="1">
              <a:defRPr/>
            </a:pPr>
            <a:r>
              <a:rPr lang="en-US" sz="2000" smtClean="0">
                <a:sym typeface="Symbol" pitchFamily="18" charset="2"/>
              </a:rPr>
              <a:t>Perhitungan:</a:t>
            </a:r>
          </a:p>
          <a:p>
            <a:pPr lvl="1" eaLnBrk="1" hangingPunct="1">
              <a:defRPr/>
            </a:pPr>
            <a:r>
              <a:rPr lang="en-US" sz="1800" smtClean="0">
                <a:sym typeface="Symbol" pitchFamily="18" charset="2"/>
              </a:rPr>
              <a:t>Pertama, urutkan dan berikan berikan</a:t>
            </a:r>
          </a:p>
          <a:p>
            <a:pPr lvl="1" eaLnBrk="1" hangingPunct="1">
              <a:defRPr/>
            </a:pPr>
            <a:r>
              <a:rPr lang="en-US" sz="1800" smtClean="0">
                <a:sym typeface="Symbol" pitchFamily="18" charset="2"/>
              </a:rPr>
              <a:t>Jumlah peringkat salah satu sampel</a:t>
            </a:r>
          </a:p>
          <a:p>
            <a:pPr lvl="1" eaLnBrk="1" hangingPunct="1">
              <a:defRPr/>
            </a:pPr>
            <a:r>
              <a:rPr lang="en-US" sz="1800" smtClean="0">
                <a:sym typeface="Symbol" pitchFamily="18" charset="2"/>
              </a:rPr>
              <a:t>Hitung nilai E(U), var(U) dan z</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9018" name="Group 170"/>
          <p:cNvGraphicFramePr>
            <a:graphicFrameLocks noGrp="1"/>
          </p:cNvGraphicFramePr>
          <p:nvPr>
            <p:ph/>
          </p:nvPr>
        </p:nvGraphicFramePr>
        <p:xfrm>
          <a:off x="287338" y="292100"/>
          <a:ext cx="8399462" cy="1804989"/>
        </p:xfrm>
        <a:graphic>
          <a:graphicData uri="http://schemas.openxmlformats.org/drawingml/2006/table">
            <a:tbl>
              <a:tblPr/>
              <a:tblGrid>
                <a:gridCol w="801687"/>
                <a:gridCol w="635000"/>
                <a:gridCol w="631825"/>
                <a:gridCol w="635000"/>
                <a:gridCol w="631825"/>
                <a:gridCol w="631825"/>
                <a:gridCol w="635000"/>
                <a:gridCol w="631825"/>
                <a:gridCol w="631825"/>
                <a:gridCol w="635000"/>
                <a:gridCol w="631825"/>
                <a:gridCol w="635000"/>
                <a:gridCol w="631825"/>
              </a:tblGrid>
              <a:tr h="6524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JK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2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gaji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18.7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19.2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19.8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20.5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20.6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20.7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20.9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21.2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21.6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21.6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21.6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21.9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2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Pr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396" name="Text Box 171"/>
          <p:cNvSpPr txBox="1">
            <a:spLocks noChangeArrowheads="1"/>
          </p:cNvSpPr>
          <p:nvPr/>
        </p:nvSpPr>
        <p:spPr bwMode="auto">
          <a:xfrm>
            <a:off x="358775" y="2673350"/>
            <a:ext cx="8353425" cy="3560763"/>
          </a:xfrm>
          <a:prstGeom prst="rect">
            <a:avLst/>
          </a:prstGeom>
          <a:noFill/>
          <a:ln w="9525">
            <a:noFill/>
            <a:miter lim="800000"/>
            <a:headEnd/>
            <a:tailEnd/>
          </a:ln>
          <a:effectLst/>
        </p:spPr>
        <p:txBody>
          <a:bodyPr>
            <a:spAutoFit/>
          </a:bodyPr>
          <a:lstStyle/>
          <a:p>
            <a:pPr marL="168275" indent="-168275">
              <a:spcBef>
                <a:spcPct val="50000"/>
              </a:spcBef>
            </a:pPr>
            <a:r>
              <a:rPr lang="en-US" sz="2400"/>
              <a:t>R</a:t>
            </a:r>
            <a:r>
              <a:rPr lang="en-US" sz="2400" baseline="-25000"/>
              <a:t>1</a:t>
            </a:r>
            <a:r>
              <a:rPr lang="en-US" sz="2400"/>
              <a:t>= 1+2+3+5+6+7+10+10+15+16+18+24=117</a:t>
            </a:r>
          </a:p>
          <a:p>
            <a:pPr marL="168275" indent="-168275">
              <a:spcBef>
                <a:spcPct val="50000"/>
              </a:spcBef>
            </a:pPr>
            <a:r>
              <a:rPr lang="en-US" sz="2400"/>
              <a:t>E(u) = (12X12)/2=72</a:t>
            </a:r>
          </a:p>
          <a:p>
            <a:pPr marL="168275" indent="-168275">
              <a:spcBef>
                <a:spcPct val="50000"/>
              </a:spcBef>
            </a:pPr>
            <a:r>
              <a:rPr lang="en-US" sz="2400"/>
              <a:t>Var(U)=(12)(12)(25)/12=300</a:t>
            </a:r>
          </a:p>
          <a:p>
            <a:pPr marL="168275" indent="-168275">
              <a:spcBef>
                <a:spcPct val="50000"/>
              </a:spcBef>
            </a:pPr>
            <a:r>
              <a:rPr lang="en-US" sz="2400"/>
              <a:t>U=12x12+(12x13)/2=105</a:t>
            </a:r>
          </a:p>
          <a:p>
            <a:pPr marL="168275" indent="-168275">
              <a:spcBef>
                <a:spcPct val="50000"/>
              </a:spcBef>
            </a:pPr>
            <a:r>
              <a:rPr lang="en-US" sz="2400"/>
              <a:t>Z=(105-72)/</a:t>
            </a:r>
            <a:r>
              <a:rPr lang="en-US" sz="2400">
                <a:sym typeface="Symbol" pitchFamily="18" charset="2"/>
              </a:rPr>
              <a:t>300=1.91</a:t>
            </a:r>
          </a:p>
          <a:p>
            <a:pPr marL="168275" indent="-168275">
              <a:spcBef>
                <a:spcPct val="50000"/>
              </a:spcBef>
              <a:buFontTx/>
              <a:buChar char="•"/>
            </a:pPr>
            <a:r>
              <a:rPr lang="en-US" sz="2400">
                <a:sym typeface="Symbol" pitchFamily="18" charset="2"/>
              </a:rPr>
              <a:t>Keputusan : karena z</a:t>
            </a:r>
            <a:r>
              <a:rPr lang="en-US" sz="2400" baseline="-25000">
                <a:sym typeface="Symbol" pitchFamily="18" charset="2"/>
              </a:rPr>
              <a:t>hit</a:t>
            </a:r>
            <a:r>
              <a:rPr lang="en-US" sz="2400">
                <a:sym typeface="Symbol" pitchFamily="18" charset="2"/>
              </a:rPr>
              <a:t> &lt; 1.96 dan z</a:t>
            </a:r>
            <a:r>
              <a:rPr lang="en-US" sz="2400" baseline="-25000">
                <a:sym typeface="Symbol" pitchFamily="18" charset="2"/>
              </a:rPr>
              <a:t>hit</a:t>
            </a:r>
            <a:r>
              <a:rPr lang="en-US" sz="2400">
                <a:sym typeface="Symbol" pitchFamily="18" charset="2"/>
              </a:rPr>
              <a:t> &gt; -1.96, maka terima H</a:t>
            </a:r>
            <a:r>
              <a:rPr lang="en-US" sz="2400" baseline="-25000">
                <a:sym typeface="Symbol" pitchFamily="18" charset="2"/>
              </a:rPr>
              <a:t>0</a:t>
            </a:r>
            <a:endParaRPr lang="en-US" sz="2400">
              <a:sym typeface="Symbol" pitchFamily="18" charset="2"/>
            </a:endParaRPr>
          </a:p>
        </p:txBody>
      </p:sp>
      <p:sp>
        <p:nvSpPr>
          <p:cNvPr id="14397" name="Text Box 232"/>
          <p:cNvSpPr txBox="1">
            <a:spLocks noChangeArrowheads="1"/>
          </p:cNvSpPr>
          <p:nvPr/>
        </p:nvSpPr>
        <p:spPr bwMode="auto">
          <a:xfrm>
            <a:off x="1077913" y="5624513"/>
            <a:ext cx="8066087" cy="366712"/>
          </a:xfrm>
          <a:prstGeom prst="rect">
            <a:avLst/>
          </a:prstGeom>
          <a:noFill/>
          <a:ln w="9525">
            <a:noFill/>
            <a:miter lim="800000"/>
            <a:headEnd/>
            <a:tailEnd/>
          </a:ln>
          <a:effectLst/>
        </p:spPr>
        <p:txBody>
          <a:bodyPr>
            <a:spAutoFit/>
          </a:bodyPr>
          <a:lstStyle/>
          <a:p>
            <a:pPr>
              <a:spcBef>
                <a:spcPct val="50000"/>
              </a:spcBef>
            </a:pPr>
            <a:endParaRPr lang="id-ID"/>
          </a:p>
        </p:txBody>
      </p:sp>
    </p:spTree>
  </p:cSld>
  <p:clrMapOvr>
    <a:masterClrMapping/>
  </p:clrMapOvr>
  <p:transition>
    <p:strips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lstStyle/>
          <a:p>
            <a:r>
              <a:rPr lang="id-ID" dirty="0" smtClean="0"/>
              <a:t>CONTOH </a:t>
            </a:r>
          </a:p>
          <a:p>
            <a:pPr>
              <a:buNone/>
            </a:pPr>
            <a:r>
              <a:rPr lang="id-ID" dirty="0" smtClean="0"/>
              <a:t>Manajer produksi suatu perusahaan ingin menguji apakah iringan musik lembut berpengaruh terhadap produktivitas kerja. Penelitian output per jam terhadap sampel random 10 pekerja tanpa iringan musik dan 18 pekerja dengan iringan musik, ditunjukkan dalasm tabel berikut :</a:t>
            </a:r>
            <a:endParaRPr lang="id-ID" dirty="0"/>
          </a:p>
        </p:txBody>
      </p:sp>
    </p:spTree>
  </p:cSld>
  <p:clrMapOvr>
    <a:masterClrMapping/>
  </p:clrMapOvr>
  <p:transition>
    <p:strips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p:nvPr>
        </p:nvGraphicFramePr>
        <p:xfrm>
          <a:off x="457200" y="292100"/>
          <a:ext cx="8229600" cy="7042380"/>
        </p:xfrm>
        <a:graphic>
          <a:graphicData uri="http://schemas.openxmlformats.org/drawingml/2006/table">
            <a:tbl>
              <a:tblPr firstRow="1" bandRow="1">
                <a:tableStyleId>{5C22544A-7EE6-4342-B048-85BDC9FD1C3A}</a:tableStyleId>
              </a:tblPr>
              <a:tblGrid>
                <a:gridCol w="1090464"/>
                <a:gridCol w="1652736"/>
                <a:gridCol w="939552"/>
                <a:gridCol w="1152128"/>
                <a:gridCol w="2023120"/>
                <a:gridCol w="1371600"/>
              </a:tblGrid>
              <a:tr h="326759">
                <a:tc>
                  <a:txBody>
                    <a:bodyPr/>
                    <a:lstStyle/>
                    <a:p>
                      <a:r>
                        <a:rPr lang="id-ID" sz="1600" dirty="0" smtClean="0"/>
                        <a:t>Pekerja A</a:t>
                      </a:r>
                      <a:endParaRPr lang="id-ID" sz="1600" dirty="0"/>
                    </a:p>
                  </a:txBody>
                  <a:tcPr/>
                </a:tc>
                <a:tc>
                  <a:txBody>
                    <a:bodyPr/>
                    <a:lstStyle/>
                    <a:p>
                      <a:r>
                        <a:rPr lang="id-ID" sz="1600" dirty="0" smtClean="0"/>
                        <a:t>Output per jam</a:t>
                      </a:r>
                      <a:endParaRPr lang="id-ID" sz="1600" dirty="0"/>
                    </a:p>
                  </a:txBody>
                  <a:tcPr/>
                </a:tc>
                <a:tc>
                  <a:txBody>
                    <a:bodyPr/>
                    <a:lstStyle/>
                    <a:p>
                      <a:r>
                        <a:rPr lang="id-ID" sz="1600" dirty="0" smtClean="0"/>
                        <a:t>jenjang</a:t>
                      </a:r>
                      <a:endParaRPr lang="id-ID" sz="1600" dirty="0"/>
                    </a:p>
                  </a:txBody>
                  <a:tcPr/>
                </a:tc>
                <a:tc>
                  <a:txBody>
                    <a:bodyPr/>
                    <a:lstStyle/>
                    <a:p>
                      <a:r>
                        <a:rPr lang="id-ID" sz="1600" dirty="0" smtClean="0"/>
                        <a:t>Pekerja B</a:t>
                      </a:r>
                      <a:endParaRPr lang="id-ID" sz="1600" dirty="0"/>
                    </a:p>
                  </a:txBody>
                  <a:tcPr/>
                </a:tc>
                <a:tc>
                  <a:txBody>
                    <a:bodyPr/>
                    <a:lstStyle/>
                    <a:p>
                      <a:r>
                        <a:rPr lang="id-ID" sz="1600" dirty="0" smtClean="0"/>
                        <a:t>Output</a:t>
                      </a:r>
                      <a:r>
                        <a:rPr lang="id-ID" sz="1600" baseline="0" dirty="0" smtClean="0"/>
                        <a:t> per jam</a:t>
                      </a:r>
                      <a:endParaRPr lang="id-ID" sz="1600" dirty="0"/>
                    </a:p>
                  </a:txBody>
                  <a:tcPr/>
                </a:tc>
                <a:tc>
                  <a:txBody>
                    <a:bodyPr/>
                    <a:lstStyle/>
                    <a:p>
                      <a:r>
                        <a:rPr lang="id-ID" sz="1600" dirty="0" smtClean="0"/>
                        <a:t>jenjang</a:t>
                      </a:r>
                      <a:endParaRPr lang="id-ID" sz="1600" dirty="0"/>
                    </a:p>
                  </a:txBody>
                  <a:tcPr/>
                </a:tc>
              </a:tr>
              <a:tr h="353990">
                <a:tc>
                  <a:txBody>
                    <a:bodyPr/>
                    <a:lstStyle/>
                    <a:p>
                      <a:r>
                        <a:rPr lang="id-ID" sz="1600" dirty="0" smtClean="0"/>
                        <a:t>1</a:t>
                      </a:r>
                      <a:endParaRPr lang="id-ID" sz="1600" dirty="0"/>
                    </a:p>
                  </a:txBody>
                  <a:tcPr/>
                </a:tc>
                <a:tc>
                  <a:txBody>
                    <a:bodyPr/>
                    <a:lstStyle/>
                    <a:p>
                      <a:r>
                        <a:rPr lang="id-ID" sz="1600" dirty="0" smtClean="0"/>
                        <a:t>13</a:t>
                      </a:r>
                      <a:endParaRPr lang="id-ID" sz="1600" dirty="0"/>
                    </a:p>
                  </a:txBody>
                  <a:tcPr/>
                </a:tc>
                <a:tc>
                  <a:txBody>
                    <a:bodyPr/>
                    <a:lstStyle/>
                    <a:p>
                      <a:r>
                        <a:rPr lang="id-ID" sz="1600" dirty="0" smtClean="0">
                          <a:solidFill>
                            <a:schemeClr val="tx1"/>
                          </a:solidFill>
                        </a:rPr>
                        <a:t>18,5</a:t>
                      </a:r>
                      <a:endParaRPr lang="id-ID" sz="1600" dirty="0">
                        <a:solidFill>
                          <a:schemeClr val="tx1"/>
                        </a:solidFill>
                      </a:endParaRPr>
                    </a:p>
                  </a:txBody>
                  <a:tcPr/>
                </a:tc>
                <a:tc>
                  <a:txBody>
                    <a:bodyPr/>
                    <a:lstStyle/>
                    <a:p>
                      <a:r>
                        <a:rPr lang="id-ID" sz="1600" dirty="0" smtClean="0"/>
                        <a:t>1</a:t>
                      </a:r>
                      <a:endParaRPr lang="id-ID" sz="1600" dirty="0"/>
                    </a:p>
                  </a:txBody>
                  <a:tcPr/>
                </a:tc>
                <a:tc>
                  <a:txBody>
                    <a:bodyPr/>
                    <a:lstStyle/>
                    <a:p>
                      <a:r>
                        <a:rPr lang="id-ID" sz="1600" dirty="0" smtClean="0"/>
                        <a:t>17</a:t>
                      </a:r>
                      <a:endParaRPr lang="id-ID" sz="1600" dirty="0"/>
                    </a:p>
                  </a:txBody>
                  <a:tcPr/>
                </a:tc>
                <a:tc>
                  <a:txBody>
                    <a:bodyPr/>
                    <a:lstStyle/>
                    <a:p>
                      <a:r>
                        <a:rPr lang="id-ID" sz="1600" dirty="0" smtClean="0">
                          <a:solidFill>
                            <a:schemeClr val="tx1"/>
                          </a:solidFill>
                        </a:rPr>
                        <a:t>28</a:t>
                      </a:r>
                      <a:endParaRPr lang="id-ID" sz="1600" dirty="0">
                        <a:solidFill>
                          <a:schemeClr val="tx1"/>
                        </a:solidFill>
                      </a:endParaRPr>
                    </a:p>
                  </a:txBody>
                  <a:tcPr/>
                </a:tc>
              </a:tr>
              <a:tr h="353990">
                <a:tc>
                  <a:txBody>
                    <a:bodyPr/>
                    <a:lstStyle/>
                    <a:p>
                      <a:r>
                        <a:rPr lang="id-ID" sz="1600" dirty="0" smtClean="0"/>
                        <a:t>2</a:t>
                      </a:r>
                      <a:endParaRPr lang="id-ID" sz="1600" dirty="0"/>
                    </a:p>
                  </a:txBody>
                  <a:tcPr/>
                </a:tc>
                <a:tc>
                  <a:txBody>
                    <a:bodyPr/>
                    <a:lstStyle/>
                    <a:p>
                      <a:r>
                        <a:rPr lang="id-ID" sz="1600" dirty="0" smtClean="0"/>
                        <a:t>12</a:t>
                      </a:r>
                      <a:endParaRPr lang="id-ID" sz="1600" dirty="0"/>
                    </a:p>
                  </a:txBody>
                  <a:tcPr/>
                </a:tc>
                <a:tc>
                  <a:txBody>
                    <a:bodyPr/>
                    <a:lstStyle/>
                    <a:p>
                      <a:r>
                        <a:rPr lang="id-ID" sz="1600" dirty="0" smtClean="0">
                          <a:solidFill>
                            <a:schemeClr val="tx1"/>
                          </a:solidFill>
                        </a:rPr>
                        <a:t>13,5</a:t>
                      </a:r>
                      <a:endParaRPr lang="id-ID" sz="1600" dirty="0">
                        <a:solidFill>
                          <a:schemeClr val="tx1"/>
                        </a:solidFill>
                      </a:endParaRPr>
                    </a:p>
                  </a:txBody>
                  <a:tcPr/>
                </a:tc>
                <a:tc>
                  <a:txBody>
                    <a:bodyPr/>
                    <a:lstStyle/>
                    <a:p>
                      <a:r>
                        <a:rPr lang="id-ID" sz="1600" dirty="0" smtClean="0"/>
                        <a:t>2</a:t>
                      </a:r>
                      <a:endParaRPr lang="id-ID" sz="1600" dirty="0"/>
                    </a:p>
                  </a:txBody>
                  <a:tcPr/>
                </a:tc>
                <a:tc>
                  <a:txBody>
                    <a:bodyPr/>
                    <a:lstStyle/>
                    <a:p>
                      <a:r>
                        <a:rPr lang="id-ID" sz="1600" dirty="0" smtClean="0"/>
                        <a:t>16</a:t>
                      </a:r>
                      <a:endParaRPr lang="id-ID" sz="1600" dirty="0"/>
                    </a:p>
                  </a:txBody>
                  <a:tcPr/>
                </a:tc>
                <a:tc>
                  <a:txBody>
                    <a:bodyPr/>
                    <a:lstStyle/>
                    <a:p>
                      <a:r>
                        <a:rPr lang="id-ID" sz="1600" dirty="0" smtClean="0">
                          <a:solidFill>
                            <a:schemeClr val="tx1"/>
                          </a:solidFill>
                        </a:rPr>
                        <a:t>27</a:t>
                      </a:r>
                      <a:endParaRPr lang="id-ID" sz="1600" dirty="0">
                        <a:solidFill>
                          <a:schemeClr val="tx1"/>
                        </a:solidFill>
                      </a:endParaRPr>
                    </a:p>
                  </a:txBody>
                  <a:tcPr/>
                </a:tc>
              </a:tr>
              <a:tr h="353990">
                <a:tc>
                  <a:txBody>
                    <a:bodyPr/>
                    <a:lstStyle/>
                    <a:p>
                      <a:r>
                        <a:rPr lang="id-ID" sz="1600" dirty="0" smtClean="0"/>
                        <a:t>3</a:t>
                      </a:r>
                      <a:endParaRPr lang="id-ID" sz="1600" dirty="0"/>
                    </a:p>
                  </a:txBody>
                  <a:tcPr/>
                </a:tc>
                <a:tc>
                  <a:txBody>
                    <a:bodyPr/>
                    <a:lstStyle/>
                    <a:p>
                      <a:r>
                        <a:rPr lang="id-ID" sz="1600" dirty="0" smtClean="0"/>
                        <a:t>12</a:t>
                      </a:r>
                      <a:endParaRPr lang="id-ID" sz="1600" dirty="0"/>
                    </a:p>
                  </a:txBody>
                  <a:tcPr/>
                </a:tc>
                <a:tc>
                  <a:txBody>
                    <a:bodyPr/>
                    <a:lstStyle/>
                    <a:p>
                      <a:r>
                        <a:rPr lang="id-ID" sz="1600" dirty="0" smtClean="0">
                          <a:solidFill>
                            <a:schemeClr val="tx1"/>
                          </a:solidFill>
                        </a:rPr>
                        <a:t>13,5</a:t>
                      </a:r>
                      <a:endParaRPr lang="id-ID" sz="1600" dirty="0">
                        <a:solidFill>
                          <a:schemeClr val="tx1"/>
                        </a:solidFill>
                      </a:endParaRPr>
                    </a:p>
                  </a:txBody>
                  <a:tcPr/>
                </a:tc>
                <a:tc>
                  <a:txBody>
                    <a:bodyPr/>
                    <a:lstStyle/>
                    <a:p>
                      <a:r>
                        <a:rPr lang="id-ID" sz="1600" dirty="0" smtClean="0"/>
                        <a:t>3</a:t>
                      </a:r>
                      <a:endParaRPr lang="id-ID" sz="1600" dirty="0"/>
                    </a:p>
                  </a:txBody>
                  <a:tcPr/>
                </a:tc>
                <a:tc>
                  <a:txBody>
                    <a:bodyPr/>
                    <a:lstStyle/>
                    <a:p>
                      <a:r>
                        <a:rPr lang="id-ID" sz="1600" dirty="0" smtClean="0"/>
                        <a:t>15</a:t>
                      </a:r>
                      <a:endParaRPr lang="id-ID" sz="1600" dirty="0"/>
                    </a:p>
                  </a:txBody>
                  <a:tcPr/>
                </a:tc>
                <a:tc>
                  <a:txBody>
                    <a:bodyPr/>
                    <a:lstStyle/>
                    <a:p>
                      <a:r>
                        <a:rPr lang="id-ID" sz="1600" dirty="0" smtClean="0">
                          <a:solidFill>
                            <a:schemeClr val="tx1"/>
                          </a:solidFill>
                        </a:rPr>
                        <a:t>25</a:t>
                      </a:r>
                      <a:endParaRPr lang="id-ID" sz="1600" dirty="0">
                        <a:solidFill>
                          <a:schemeClr val="tx1"/>
                        </a:solidFill>
                      </a:endParaRPr>
                    </a:p>
                  </a:txBody>
                  <a:tcPr/>
                </a:tc>
              </a:tr>
              <a:tr h="353990">
                <a:tc>
                  <a:txBody>
                    <a:bodyPr/>
                    <a:lstStyle/>
                    <a:p>
                      <a:r>
                        <a:rPr lang="id-ID" sz="1600" dirty="0" smtClean="0"/>
                        <a:t>4</a:t>
                      </a:r>
                      <a:endParaRPr lang="id-ID" sz="1600" dirty="0"/>
                    </a:p>
                  </a:txBody>
                  <a:tcPr/>
                </a:tc>
                <a:tc>
                  <a:txBody>
                    <a:bodyPr/>
                    <a:lstStyle/>
                    <a:p>
                      <a:r>
                        <a:rPr lang="id-ID" sz="1600" dirty="0" smtClean="0"/>
                        <a:t>10</a:t>
                      </a:r>
                      <a:endParaRPr lang="id-ID" sz="1600" dirty="0"/>
                    </a:p>
                  </a:txBody>
                  <a:tcPr/>
                </a:tc>
                <a:tc>
                  <a:txBody>
                    <a:bodyPr/>
                    <a:lstStyle/>
                    <a:p>
                      <a:r>
                        <a:rPr lang="id-ID" sz="1600" dirty="0" smtClean="0">
                          <a:solidFill>
                            <a:schemeClr val="tx1"/>
                          </a:solidFill>
                        </a:rPr>
                        <a:t>7</a:t>
                      </a:r>
                      <a:endParaRPr lang="id-ID" sz="1600" dirty="0">
                        <a:solidFill>
                          <a:schemeClr val="tx1"/>
                        </a:solidFill>
                      </a:endParaRPr>
                    </a:p>
                  </a:txBody>
                  <a:tcPr/>
                </a:tc>
                <a:tc>
                  <a:txBody>
                    <a:bodyPr/>
                    <a:lstStyle/>
                    <a:p>
                      <a:r>
                        <a:rPr lang="id-ID" sz="1600" dirty="0" smtClean="0"/>
                        <a:t>4</a:t>
                      </a:r>
                      <a:endParaRPr lang="id-ID" sz="1600" dirty="0"/>
                    </a:p>
                  </a:txBody>
                  <a:tcPr/>
                </a:tc>
                <a:tc>
                  <a:txBody>
                    <a:bodyPr/>
                    <a:lstStyle/>
                    <a:p>
                      <a:r>
                        <a:rPr lang="id-ID" sz="1600" dirty="0" smtClean="0"/>
                        <a:t>15</a:t>
                      </a:r>
                      <a:endParaRPr lang="id-ID" sz="1600" dirty="0"/>
                    </a:p>
                  </a:txBody>
                  <a:tcPr/>
                </a:tc>
                <a:tc>
                  <a:txBody>
                    <a:bodyPr/>
                    <a:lstStyle/>
                    <a:p>
                      <a:r>
                        <a:rPr lang="id-ID" sz="1600" dirty="0" smtClean="0">
                          <a:solidFill>
                            <a:schemeClr val="tx1"/>
                          </a:solidFill>
                        </a:rPr>
                        <a:t>25</a:t>
                      </a:r>
                      <a:endParaRPr lang="id-ID" sz="1600" dirty="0">
                        <a:solidFill>
                          <a:schemeClr val="tx1"/>
                        </a:solidFill>
                      </a:endParaRPr>
                    </a:p>
                  </a:txBody>
                  <a:tcPr/>
                </a:tc>
              </a:tr>
              <a:tr h="353990">
                <a:tc>
                  <a:txBody>
                    <a:bodyPr/>
                    <a:lstStyle/>
                    <a:p>
                      <a:r>
                        <a:rPr lang="id-ID" sz="1600" dirty="0" smtClean="0"/>
                        <a:t>5</a:t>
                      </a:r>
                      <a:endParaRPr lang="id-ID" sz="1600" dirty="0"/>
                    </a:p>
                  </a:txBody>
                  <a:tcPr/>
                </a:tc>
                <a:tc>
                  <a:txBody>
                    <a:bodyPr/>
                    <a:lstStyle/>
                    <a:p>
                      <a:r>
                        <a:rPr lang="id-ID" sz="1600" dirty="0" smtClean="0"/>
                        <a:t>10</a:t>
                      </a:r>
                      <a:endParaRPr lang="id-ID" sz="1600" dirty="0"/>
                    </a:p>
                  </a:txBody>
                  <a:tcPr/>
                </a:tc>
                <a:tc>
                  <a:txBody>
                    <a:bodyPr/>
                    <a:lstStyle/>
                    <a:p>
                      <a:r>
                        <a:rPr lang="id-ID" sz="1600" dirty="0" smtClean="0">
                          <a:solidFill>
                            <a:schemeClr val="tx1"/>
                          </a:solidFill>
                        </a:rPr>
                        <a:t>7</a:t>
                      </a:r>
                      <a:endParaRPr lang="id-ID" sz="1600" dirty="0">
                        <a:solidFill>
                          <a:schemeClr val="tx1"/>
                        </a:solidFill>
                      </a:endParaRPr>
                    </a:p>
                  </a:txBody>
                  <a:tcPr/>
                </a:tc>
                <a:tc>
                  <a:txBody>
                    <a:bodyPr/>
                    <a:lstStyle/>
                    <a:p>
                      <a:r>
                        <a:rPr lang="id-ID" sz="1600" dirty="0" smtClean="0"/>
                        <a:t>5</a:t>
                      </a:r>
                      <a:endParaRPr lang="id-ID" sz="1600" dirty="0"/>
                    </a:p>
                  </a:txBody>
                  <a:tcPr/>
                </a:tc>
                <a:tc>
                  <a:txBody>
                    <a:bodyPr/>
                    <a:lstStyle/>
                    <a:p>
                      <a:r>
                        <a:rPr lang="id-ID" sz="1600" dirty="0" smtClean="0"/>
                        <a:t>15</a:t>
                      </a:r>
                      <a:endParaRPr lang="id-ID" sz="1600" dirty="0"/>
                    </a:p>
                  </a:txBody>
                  <a:tcPr/>
                </a:tc>
                <a:tc>
                  <a:txBody>
                    <a:bodyPr/>
                    <a:lstStyle/>
                    <a:p>
                      <a:r>
                        <a:rPr lang="id-ID" sz="1600" dirty="0" smtClean="0">
                          <a:solidFill>
                            <a:schemeClr val="tx1"/>
                          </a:solidFill>
                        </a:rPr>
                        <a:t>25</a:t>
                      </a:r>
                      <a:endParaRPr lang="id-ID" sz="1600" dirty="0">
                        <a:solidFill>
                          <a:schemeClr val="tx1"/>
                        </a:solidFill>
                      </a:endParaRPr>
                    </a:p>
                  </a:txBody>
                  <a:tcPr/>
                </a:tc>
              </a:tr>
              <a:tr h="353990">
                <a:tc>
                  <a:txBody>
                    <a:bodyPr/>
                    <a:lstStyle/>
                    <a:p>
                      <a:r>
                        <a:rPr lang="id-ID" sz="1600" dirty="0" smtClean="0"/>
                        <a:t>6</a:t>
                      </a:r>
                      <a:endParaRPr lang="id-ID" sz="1600" dirty="0"/>
                    </a:p>
                  </a:txBody>
                  <a:tcPr/>
                </a:tc>
                <a:tc>
                  <a:txBody>
                    <a:bodyPr/>
                    <a:lstStyle/>
                    <a:p>
                      <a:r>
                        <a:rPr lang="id-ID" sz="1600" dirty="0" smtClean="0"/>
                        <a:t>10</a:t>
                      </a:r>
                      <a:endParaRPr lang="id-ID" sz="1600" dirty="0"/>
                    </a:p>
                  </a:txBody>
                  <a:tcPr/>
                </a:tc>
                <a:tc>
                  <a:txBody>
                    <a:bodyPr/>
                    <a:lstStyle/>
                    <a:p>
                      <a:r>
                        <a:rPr lang="id-ID" sz="1600" dirty="0" smtClean="0">
                          <a:solidFill>
                            <a:schemeClr val="tx1"/>
                          </a:solidFill>
                        </a:rPr>
                        <a:t>7</a:t>
                      </a:r>
                      <a:endParaRPr lang="id-ID" sz="1600" dirty="0">
                        <a:solidFill>
                          <a:schemeClr val="tx1"/>
                        </a:solidFill>
                      </a:endParaRPr>
                    </a:p>
                  </a:txBody>
                  <a:tcPr/>
                </a:tc>
                <a:tc>
                  <a:txBody>
                    <a:bodyPr/>
                    <a:lstStyle/>
                    <a:p>
                      <a:r>
                        <a:rPr lang="id-ID" sz="1600" dirty="0" smtClean="0"/>
                        <a:t>6</a:t>
                      </a:r>
                      <a:endParaRPr lang="id-ID" sz="1600" dirty="0"/>
                    </a:p>
                  </a:txBody>
                  <a:tcPr/>
                </a:tc>
                <a:tc>
                  <a:txBody>
                    <a:bodyPr/>
                    <a:lstStyle/>
                    <a:p>
                      <a:r>
                        <a:rPr lang="id-ID" sz="1600" dirty="0" smtClean="0"/>
                        <a:t>14</a:t>
                      </a:r>
                      <a:endParaRPr lang="id-ID" sz="1600" dirty="0"/>
                    </a:p>
                  </a:txBody>
                  <a:tcPr/>
                </a:tc>
                <a:tc>
                  <a:txBody>
                    <a:bodyPr/>
                    <a:lstStyle/>
                    <a:p>
                      <a:r>
                        <a:rPr lang="id-ID" sz="1600" dirty="0" smtClean="0">
                          <a:solidFill>
                            <a:schemeClr val="tx1"/>
                          </a:solidFill>
                        </a:rPr>
                        <a:t>22</a:t>
                      </a:r>
                      <a:endParaRPr lang="id-ID" sz="1600" dirty="0">
                        <a:solidFill>
                          <a:schemeClr val="tx1"/>
                        </a:solidFill>
                      </a:endParaRPr>
                    </a:p>
                  </a:txBody>
                  <a:tcPr/>
                </a:tc>
              </a:tr>
              <a:tr h="353990">
                <a:tc>
                  <a:txBody>
                    <a:bodyPr/>
                    <a:lstStyle/>
                    <a:p>
                      <a:r>
                        <a:rPr lang="id-ID" sz="1600" dirty="0" smtClean="0"/>
                        <a:t>7</a:t>
                      </a:r>
                      <a:endParaRPr lang="id-ID" sz="1600" dirty="0"/>
                    </a:p>
                  </a:txBody>
                  <a:tcPr/>
                </a:tc>
                <a:tc>
                  <a:txBody>
                    <a:bodyPr/>
                    <a:lstStyle/>
                    <a:p>
                      <a:r>
                        <a:rPr lang="id-ID" sz="1600" dirty="0" smtClean="0"/>
                        <a:t>10</a:t>
                      </a:r>
                      <a:endParaRPr lang="id-ID" sz="1600" dirty="0"/>
                    </a:p>
                  </a:txBody>
                  <a:tcPr/>
                </a:tc>
                <a:tc>
                  <a:txBody>
                    <a:bodyPr/>
                    <a:lstStyle/>
                    <a:p>
                      <a:r>
                        <a:rPr lang="id-ID" sz="1600" dirty="0" smtClean="0">
                          <a:solidFill>
                            <a:schemeClr val="tx1"/>
                          </a:solidFill>
                        </a:rPr>
                        <a:t>7</a:t>
                      </a:r>
                      <a:endParaRPr lang="id-ID" sz="1600" dirty="0">
                        <a:solidFill>
                          <a:schemeClr val="tx1"/>
                        </a:solidFill>
                      </a:endParaRPr>
                    </a:p>
                  </a:txBody>
                  <a:tcPr/>
                </a:tc>
                <a:tc>
                  <a:txBody>
                    <a:bodyPr/>
                    <a:lstStyle/>
                    <a:p>
                      <a:r>
                        <a:rPr lang="id-ID" sz="1600" dirty="0" smtClean="0"/>
                        <a:t>7</a:t>
                      </a:r>
                      <a:endParaRPr lang="id-ID" sz="1600" dirty="0"/>
                    </a:p>
                  </a:txBody>
                  <a:tcPr/>
                </a:tc>
                <a:tc>
                  <a:txBody>
                    <a:bodyPr/>
                    <a:lstStyle/>
                    <a:p>
                      <a:r>
                        <a:rPr lang="id-ID" sz="1600" dirty="0" smtClean="0"/>
                        <a:t>14</a:t>
                      </a:r>
                      <a:endParaRPr lang="id-ID" sz="1600" dirty="0"/>
                    </a:p>
                  </a:txBody>
                  <a:tcPr/>
                </a:tc>
                <a:tc>
                  <a:txBody>
                    <a:bodyPr/>
                    <a:lstStyle/>
                    <a:p>
                      <a:r>
                        <a:rPr lang="id-ID" sz="1600" dirty="0" smtClean="0">
                          <a:solidFill>
                            <a:schemeClr val="tx1"/>
                          </a:solidFill>
                        </a:rPr>
                        <a:t>22</a:t>
                      </a:r>
                      <a:endParaRPr lang="id-ID" sz="1600" dirty="0">
                        <a:solidFill>
                          <a:schemeClr val="tx1"/>
                        </a:solidFill>
                      </a:endParaRPr>
                    </a:p>
                  </a:txBody>
                  <a:tcPr/>
                </a:tc>
              </a:tr>
              <a:tr h="353990">
                <a:tc>
                  <a:txBody>
                    <a:bodyPr/>
                    <a:lstStyle/>
                    <a:p>
                      <a:r>
                        <a:rPr lang="id-ID" sz="1600" dirty="0" smtClean="0"/>
                        <a:t>8</a:t>
                      </a:r>
                      <a:endParaRPr lang="id-ID" sz="1600" dirty="0"/>
                    </a:p>
                  </a:txBody>
                  <a:tcPr/>
                </a:tc>
                <a:tc>
                  <a:txBody>
                    <a:bodyPr/>
                    <a:lstStyle/>
                    <a:p>
                      <a:r>
                        <a:rPr lang="id-ID" sz="1600" dirty="0" smtClean="0"/>
                        <a:t>9</a:t>
                      </a:r>
                      <a:endParaRPr lang="id-ID" sz="1600" dirty="0"/>
                    </a:p>
                  </a:txBody>
                  <a:tcPr/>
                </a:tc>
                <a:tc>
                  <a:txBody>
                    <a:bodyPr/>
                    <a:lstStyle/>
                    <a:p>
                      <a:r>
                        <a:rPr lang="id-ID" sz="1600" dirty="0" smtClean="0">
                          <a:solidFill>
                            <a:schemeClr val="tx1"/>
                          </a:solidFill>
                        </a:rPr>
                        <a:t>4</a:t>
                      </a:r>
                      <a:endParaRPr lang="id-ID" sz="1600" dirty="0">
                        <a:solidFill>
                          <a:schemeClr val="tx1"/>
                        </a:solidFill>
                      </a:endParaRPr>
                    </a:p>
                  </a:txBody>
                  <a:tcPr/>
                </a:tc>
                <a:tc>
                  <a:txBody>
                    <a:bodyPr/>
                    <a:lstStyle/>
                    <a:p>
                      <a:r>
                        <a:rPr lang="id-ID" sz="1600" dirty="0" smtClean="0"/>
                        <a:t>8</a:t>
                      </a:r>
                      <a:endParaRPr lang="id-ID" sz="1600" dirty="0"/>
                    </a:p>
                  </a:txBody>
                  <a:tcPr/>
                </a:tc>
                <a:tc>
                  <a:txBody>
                    <a:bodyPr/>
                    <a:lstStyle/>
                    <a:p>
                      <a:r>
                        <a:rPr lang="id-ID" sz="1600" dirty="0" smtClean="0"/>
                        <a:t>14</a:t>
                      </a:r>
                      <a:endParaRPr lang="id-ID" sz="1600" dirty="0"/>
                    </a:p>
                  </a:txBody>
                  <a:tcPr/>
                </a:tc>
                <a:tc>
                  <a:txBody>
                    <a:bodyPr/>
                    <a:lstStyle/>
                    <a:p>
                      <a:r>
                        <a:rPr lang="id-ID" sz="1600" dirty="0" smtClean="0">
                          <a:solidFill>
                            <a:schemeClr val="tx1"/>
                          </a:solidFill>
                        </a:rPr>
                        <a:t>22</a:t>
                      </a:r>
                      <a:endParaRPr lang="id-ID" sz="1600" dirty="0">
                        <a:solidFill>
                          <a:schemeClr val="tx1"/>
                        </a:solidFill>
                      </a:endParaRPr>
                    </a:p>
                  </a:txBody>
                  <a:tcPr/>
                </a:tc>
              </a:tr>
              <a:tr h="353990">
                <a:tc>
                  <a:txBody>
                    <a:bodyPr/>
                    <a:lstStyle/>
                    <a:p>
                      <a:r>
                        <a:rPr lang="id-ID" sz="1600" dirty="0" smtClean="0"/>
                        <a:t>9</a:t>
                      </a:r>
                      <a:endParaRPr lang="id-ID" sz="1600" dirty="0"/>
                    </a:p>
                  </a:txBody>
                  <a:tcPr/>
                </a:tc>
                <a:tc>
                  <a:txBody>
                    <a:bodyPr/>
                    <a:lstStyle/>
                    <a:p>
                      <a:r>
                        <a:rPr lang="id-ID" sz="1600" dirty="0" smtClean="0"/>
                        <a:t>8</a:t>
                      </a:r>
                      <a:endParaRPr lang="id-ID" sz="1600" dirty="0"/>
                    </a:p>
                  </a:txBody>
                  <a:tcPr/>
                </a:tc>
                <a:tc>
                  <a:txBody>
                    <a:bodyPr/>
                    <a:lstStyle/>
                    <a:p>
                      <a:r>
                        <a:rPr lang="id-ID" sz="1600" dirty="0" smtClean="0">
                          <a:solidFill>
                            <a:schemeClr val="tx1"/>
                          </a:solidFill>
                        </a:rPr>
                        <a:t>2</a:t>
                      </a:r>
                      <a:endParaRPr lang="id-ID" sz="1600" dirty="0">
                        <a:solidFill>
                          <a:schemeClr val="tx1"/>
                        </a:solidFill>
                      </a:endParaRPr>
                    </a:p>
                  </a:txBody>
                  <a:tcPr/>
                </a:tc>
                <a:tc>
                  <a:txBody>
                    <a:bodyPr/>
                    <a:lstStyle/>
                    <a:p>
                      <a:r>
                        <a:rPr lang="id-ID" sz="1600" dirty="0" smtClean="0"/>
                        <a:t>9</a:t>
                      </a:r>
                      <a:endParaRPr lang="id-ID" sz="1600" dirty="0"/>
                    </a:p>
                  </a:txBody>
                  <a:tcPr/>
                </a:tc>
                <a:tc>
                  <a:txBody>
                    <a:bodyPr/>
                    <a:lstStyle/>
                    <a:p>
                      <a:r>
                        <a:rPr lang="id-ID" sz="1600" dirty="0" smtClean="0"/>
                        <a:t>13</a:t>
                      </a:r>
                      <a:endParaRPr lang="id-ID" sz="1600" dirty="0"/>
                    </a:p>
                  </a:txBody>
                  <a:tcPr/>
                </a:tc>
                <a:tc>
                  <a:txBody>
                    <a:bodyPr/>
                    <a:lstStyle/>
                    <a:p>
                      <a:r>
                        <a:rPr lang="id-ID" sz="1600" dirty="0" smtClean="0">
                          <a:solidFill>
                            <a:schemeClr val="tx1"/>
                          </a:solidFill>
                        </a:rPr>
                        <a:t>18,5</a:t>
                      </a:r>
                      <a:endParaRPr lang="id-ID" sz="1600" dirty="0">
                        <a:solidFill>
                          <a:schemeClr val="tx1"/>
                        </a:solidFill>
                      </a:endParaRPr>
                    </a:p>
                  </a:txBody>
                  <a:tcPr/>
                </a:tc>
              </a:tr>
              <a:tr h="353990">
                <a:tc>
                  <a:txBody>
                    <a:bodyPr/>
                    <a:lstStyle/>
                    <a:p>
                      <a:r>
                        <a:rPr lang="id-ID" sz="1600" dirty="0" smtClean="0"/>
                        <a:t>10</a:t>
                      </a:r>
                      <a:endParaRPr lang="id-ID" sz="1600" dirty="0"/>
                    </a:p>
                  </a:txBody>
                  <a:tcPr/>
                </a:tc>
                <a:tc>
                  <a:txBody>
                    <a:bodyPr/>
                    <a:lstStyle/>
                    <a:p>
                      <a:r>
                        <a:rPr lang="id-ID" sz="1600" dirty="0" smtClean="0"/>
                        <a:t>8</a:t>
                      </a:r>
                      <a:endParaRPr lang="id-ID" sz="1600" dirty="0"/>
                    </a:p>
                  </a:txBody>
                  <a:tcPr/>
                </a:tc>
                <a:tc>
                  <a:txBody>
                    <a:bodyPr/>
                    <a:lstStyle/>
                    <a:p>
                      <a:r>
                        <a:rPr lang="id-ID" sz="1600" dirty="0" smtClean="0">
                          <a:solidFill>
                            <a:schemeClr val="tx1"/>
                          </a:solidFill>
                        </a:rPr>
                        <a:t>2</a:t>
                      </a:r>
                      <a:endParaRPr lang="id-ID" sz="1600" dirty="0">
                        <a:solidFill>
                          <a:schemeClr val="tx1"/>
                        </a:solidFill>
                      </a:endParaRPr>
                    </a:p>
                  </a:txBody>
                  <a:tcPr/>
                </a:tc>
                <a:tc>
                  <a:txBody>
                    <a:bodyPr/>
                    <a:lstStyle/>
                    <a:p>
                      <a:r>
                        <a:rPr lang="id-ID" sz="1600" dirty="0" smtClean="0"/>
                        <a:t>10</a:t>
                      </a:r>
                      <a:endParaRPr lang="id-ID" sz="1600" dirty="0"/>
                    </a:p>
                  </a:txBody>
                  <a:tcPr/>
                </a:tc>
                <a:tc>
                  <a:txBody>
                    <a:bodyPr/>
                    <a:lstStyle/>
                    <a:p>
                      <a:r>
                        <a:rPr lang="id-ID" sz="1600" dirty="0" smtClean="0"/>
                        <a:t>13</a:t>
                      </a:r>
                      <a:endParaRPr lang="id-ID" sz="1600" dirty="0"/>
                    </a:p>
                  </a:txBody>
                  <a:tcPr/>
                </a:tc>
                <a:tc>
                  <a:txBody>
                    <a:bodyPr/>
                    <a:lstStyle/>
                    <a:p>
                      <a:r>
                        <a:rPr lang="id-ID" sz="1600" dirty="0" smtClean="0">
                          <a:solidFill>
                            <a:schemeClr val="tx1"/>
                          </a:solidFill>
                        </a:rPr>
                        <a:t>18,5</a:t>
                      </a:r>
                      <a:endParaRPr lang="id-ID" sz="1600" dirty="0">
                        <a:solidFill>
                          <a:schemeClr val="tx1"/>
                        </a:solidFill>
                      </a:endParaRPr>
                    </a:p>
                  </a:txBody>
                  <a:tcPr/>
                </a:tc>
              </a:tr>
              <a:tr h="353990">
                <a:tc>
                  <a:txBody>
                    <a:bodyPr/>
                    <a:lstStyle/>
                    <a:p>
                      <a:endParaRPr lang="id-ID" sz="1600"/>
                    </a:p>
                  </a:txBody>
                  <a:tcPr/>
                </a:tc>
                <a:tc>
                  <a:txBody>
                    <a:bodyPr/>
                    <a:lstStyle/>
                    <a:p>
                      <a:endParaRPr lang="id-ID" sz="1600"/>
                    </a:p>
                  </a:txBody>
                  <a:tcPr/>
                </a:tc>
                <a:tc>
                  <a:txBody>
                    <a:bodyPr/>
                    <a:lstStyle/>
                    <a:p>
                      <a:endParaRPr lang="id-ID" sz="1600" dirty="0"/>
                    </a:p>
                  </a:txBody>
                  <a:tcPr/>
                </a:tc>
                <a:tc>
                  <a:txBody>
                    <a:bodyPr/>
                    <a:lstStyle/>
                    <a:p>
                      <a:r>
                        <a:rPr lang="id-ID" sz="1600" dirty="0" smtClean="0"/>
                        <a:t>11</a:t>
                      </a:r>
                      <a:endParaRPr lang="id-ID" sz="1600" dirty="0"/>
                    </a:p>
                  </a:txBody>
                  <a:tcPr/>
                </a:tc>
                <a:tc>
                  <a:txBody>
                    <a:bodyPr/>
                    <a:lstStyle/>
                    <a:p>
                      <a:r>
                        <a:rPr lang="id-ID" sz="1600" dirty="0" smtClean="0"/>
                        <a:t>13</a:t>
                      </a:r>
                      <a:endParaRPr lang="id-ID" sz="1600" dirty="0"/>
                    </a:p>
                  </a:txBody>
                  <a:tcPr/>
                </a:tc>
                <a:tc>
                  <a:txBody>
                    <a:bodyPr/>
                    <a:lstStyle/>
                    <a:p>
                      <a:r>
                        <a:rPr lang="id-ID" sz="1600" dirty="0" smtClean="0">
                          <a:solidFill>
                            <a:schemeClr val="tx1"/>
                          </a:solidFill>
                        </a:rPr>
                        <a:t>18,5</a:t>
                      </a:r>
                      <a:endParaRPr lang="id-ID" sz="1600" dirty="0">
                        <a:solidFill>
                          <a:schemeClr val="tx1"/>
                        </a:solidFill>
                      </a:endParaRPr>
                    </a:p>
                  </a:txBody>
                  <a:tcPr/>
                </a:tc>
              </a:tr>
              <a:tr h="353990">
                <a:tc>
                  <a:txBody>
                    <a:bodyPr/>
                    <a:lstStyle/>
                    <a:p>
                      <a:endParaRPr lang="id-ID" sz="1600"/>
                    </a:p>
                  </a:txBody>
                  <a:tcPr/>
                </a:tc>
                <a:tc>
                  <a:txBody>
                    <a:bodyPr/>
                    <a:lstStyle/>
                    <a:p>
                      <a:endParaRPr lang="id-ID" sz="1600"/>
                    </a:p>
                  </a:txBody>
                  <a:tcPr/>
                </a:tc>
                <a:tc>
                  <a:txBody>
                    <a:bodyPr/>
                    <a:lstStyle/>
                    <a:p>
                      <a:endParaRPr lang="id-ID" sz="1600"/>
                    </a:p>
                  </a:txBody>
                  <a:tcPr/>
                </a:tc>
                <a:tc>
                  <a:txBody>
                    <a:bodyPr/>
                    <a:lstStyle/>
                    <a:p>
                      <a:r>
                        <a:rPr lang="id-ID" sz="1600" dirty="0" smtClean="0"/>
                        <a:t>12</a:t>
                      </a:r>
                      <a:endParaRPr lang="id-ID" sz="1600" dirty="0"/>
                    </a:p>
                  </a:txBody>
                  <a:tcPr/>
                </a:tc>
                <a:tc>
                  <a:txBody>
                    <a:bodyPr/>
                    <a:lstStyle/>
                    <a:p>
                      <a:r>
                        <a:rPr lang="id-ID" sz="1600" dirty="0" smtClean="0"/>
                        <a:t>12</a:t>
                      </a:r>
                      <a:endParaRPr lang="id-ID" sz="1600" dirty="0"/>
                    </a:p>
                  </a:txBody>
                  <a:tcPr/>
                </a:tc>
                <a:tc>
                  <a:txBody>
                    <a:bodyPr/>
                    <a:lstStyle/>
                    <a:p>
                      <a:r>
                        <a:rPr lang="id-ID" sz="1600" dirty="0" smtClean="0">
                          <a:solidFill>
                            <a:schemeClr val="tx1"/>
                          </a:solidFill>
                        </a:rPr>
                        <a:t>13,5</a:t>
                      </a:r>
                      <a:endParaRPr lang="id-ID" sz="1600" dirty="0">
                        <a:solidFill>
                          <a:schemeClr val="tx1"/>
                        </a:solidFill>
                      </a:endParaRPr>
                    </a:p>
                  </a:txBody>
                  <a:tcPr/>
                </a:tc>
              </a:tr>
              <a:tr h="353990">
                <a:tc>
                  <a:txBody>
                    <a:bodyPr/>
                    <a:lstStyle/>
                    <a:p>
                      <a:endParaRPr lang="id-ID" sz="1600"/>
                    </a:p>
                  </a:txBody>
                  <a:tcPr/>
                </a:tc>
                <a:tc>
                  <a:txBody>
                    <a:bodyPr/>
                    <a:lstStyle/>
                    <a:p>
                      <a:endParaRPr lang="id-ID" sz="1600"/>
                    </a:p>
                  </a:txBody>
                  <a:tcPr/>
                </a:tc>
                <a:tc>
                  <a:txBody>
                    <a:bodyPr/>
                    <a:lstStyle/>
                    <a:p>
                      <a:endParaRPr lang="id-ID" sz="1600"/>
                    </a:p>
                  </a:txBody>
                  <a:tcPr/>
                </a:tc>
                <a:tc>
                  <a:txBody>
                    <a:bodyPr/>
                    <a:lstStyle/>
                    <a:p>
                      <a:r>
                        <a:rPr lang="id-ID" sz="1600" dirty="0" smtClean="0"/>
                        <a:t>13</a:t>
                      </a:r>
                      <a:endParaRPr lang="id-ID" sz="1600" dirty="0"/>
                    </a:p>
                  </a:txBody>
                  <a:tcPr/>
                </a:tc>
                <a:tc>
                  <a:txBody>
                    <a:bodyPr/>
                    <a:lstStyle/>
                    <a:p>
                      <a:r>
                        <a:rPr lang="id-ID" sz="1600" dirty="0" smtClean="0"/>
                        <a:t>12</a:t>
                      </a:r>
                      <a:endParaRPr lang="id-ID" sz="1600" dirty="0"/>
                    </a:p>
                  </a:txBody>
                  <a:tcPr/>
                </a:tc>
                <a:tc>
                  <a:txBody>
                    <a:bodyPr/>
                    <a:lstStyle/>
                    <a:p>
                      <a:r>
                        <a:rPr lang="id-ID" sz="1600" dirty="0" smtClean="0">
                          <a:solidFill>
                            <a:schemeClr val="tx1"/>
                          </a:solidFill>
                        </a:rPr>
                        <a:t>13,5</a:t>
                      </a:r>
                      <a:endParaRPr lang="id-ID" sz="1600" dirty="0">
                        <a:solidFill>
                          <a:schemeClr val="tx1"/>
                        </a:solidFill>
                      </a:endParaRPr>
                    </a:p>
                  </a:txBody>
                  <a:tcPr/>
                </a:tc>
              </a:tr>
              <a:tr h="353990">
                <a:tc>
                  <a:txBody>
                    <a:bodyPr/>
                    <a:lstStyle/>
                    <a:p>
                      <a:endParaRPr lang="id-ID" sz="1600"/>
                    </a:p>
                  </a:txBody>
                  <a:tcPr/>
                </a:tc>
                <a:tc>
                  <a:txBody>
                    <a:bodyPr/>
                    <a:lstStyle/>
                    <a:p>
                      <a:endParaRPr lang="id-ID" sz="1600"/>
                    </a:p>
                  </a:txBody>
                  <a:tcPr/>
                </a:tc>
                <a:tc>
                  <a:txBody>
                    <a:bodyPr/>
                    <a:lstStyle/>
                    <a:p>
                      <a:endParaRPr lang="id-ID" sz="1600"/>
                    </a:p>
                  </a:txBody>
                  <a:tcPr/>
                </a:tc>
                <a:tc>
                  <a:txBody>
                    <a:bodyPr/>
                    <a:lstStyle/>
                    <a:p>
                      <a:r>
                        <a:rPr lang="id-ID" sz="1600" dirty="0" smtClean="0"/>
                        <a:t>14</a:t>
                      </a:r>
                      <a:endParaRPr lang="id-ID" sz="1600" dirty="0"/>
                    </a:p>
                  </a:txBody>
                  <a:tcPr/>
                </a:tc>
                <a:tc>
                  <a:txBody>
                    <a:bodyPr/>
                    <a:lstStyle/>
                    <a:p>
                      <a:r>
                        <a:rPr lang="id-ID" sz="1600" dirty="0" smtClean="0"/>
                        <a:t>12</a:t>
                      </a:r>
                      <a:endParaRPr lang="id-ID" sz="1600" dirty="0"/>
                    </a:p>
                  </a:txBody>
                  <a:tcPr/>
                </a:tc>
                <a:tc>
                  <a:txBody>
                    <a:bodyPr/>
                    <a:lstStyle/>
                    <a:p>
                      <a:r>
                        <a:rPr lang="id-ID" sz="1600" dirty="0" smtClean="0">
                          <a:solidFill>
                            <a:schemeClr val="tx1"/>
                          </a:solidFill>
                        </a:rPr>
                        <a:t>13,5</a:t>
                      </a:r>
                      <a:endParaRPr lang="id-ID" sz="1600" dirty="0">
                        <a:solidFill>
                          <a:schemeClr val="tx1"/>
                        </a:solidFill>
                      </a:endParaRPr>
                    </a:p>
                  </a:txBody>
                  <a:tcPr/>
                </a:tc>
              </a:tr>
              <a:tr h="353990">
                <a:tc>
                  <a:txBody>
                    <a:bodyPr/>
                    <a:lstStyle/>
                    <a:p>
                      <a:endParaRPr lang="id-ID" sz="1600"/>
                    </a:p>
                  </a:txBody>
                  <a:tcPr/>
                </a:tc>
                <a:tc>
                  <a:txBody>
                    <a:bodyPr/>
                    <a:lstStyle/>
                    <a:p>
                      <a:endParaRPr lang="id-ID" sz="1600"/>
                    </a:p>
                  </a:txBody>
                  <a:tcPr/>
                </a:tc>
                <a:tc>
                  <a:txBody>
                    <a:bodyPr/>
                    <a:lstStyle/>
                    <a:p>
                      <a:endParaRPr lang="id-ID" sz="1600"/>
                    </a:p>
                  </a:txBody>
                  <a:tcPr/>
                </a:tc>
                <a:tc>
                  <a:txBody>
                    <a:bodyPr/>
                    <a:lstStyle/>
                    <a:p>
                      <a:r>
                        <a:rPr lang="id-ID" sz="1600" dirty="0" smtClean="0"/>
                        <a:t>15</a:t>
                      </a:r>
                      <a:endParaRPr lang="id-ID" sz="1600" dirty="0"/>
                    </a:p>
                  </a:txBody>
                  <a:tcPr/>
                </a:tc>
                <a:tc>
                  <a:txBody>
                    <a:bodyPr/>
                    <a:lstStyle/>
                    <a:p>
                      <a:r>
                        <a:rPr lang="id-ID" sz="1600" dirty="0" smtClean="0"/>
                        <a:t>12</a:t>
                      </a:r>
                      <a:endParaRPr lang="id-ID" sz="1600" dirty="0"/>
                    </a:p>
                  </a:txBody>
                  <a:tcPr/>
                </a:tc>
                <a:tc>
                  <a:txBody>
                    <a:bodyPr/>
                    <a:lstStyle/>
                    <a:p>
                      <a:r>
                        <a:rPr lang="id-ID" sz="1600" dirty="0" smtClean="0">
                          <a:solidFill>
                            <a:schemeClr val="tx1"/>
                          </a:solidFill>
                        </a:rPr>
                        <a:t>13,5</a:t>
                      </a:r>
                      <a:endParaRPr lang="id-ID" sz="1600" dirty="0">
                        <a:solidFill>
                          <a:schemeClr val="tx1"/>
                        </a:solidFill>
                      </a:endParaRPr>
                    </a:p>
                  </a:txBody>
                  <a:tcPr/>
                </a:tc>
              </a:tr>
              <a:tr h="353990">
                <a:tc>
                  <a:txBody>
                    <a:bodyPr/>
                    <a:lstStyle/>
                    <a:p>
                      <a:endParaRPr lang="id-ID" sz="1600"/>
                    </a:p>
                  </a:txBody>
                  <a:tcPr/>
                </a:tc>
                <a:tc>
                  <a:txBody>
                    <a:bodyPr/>
                    <a:lstStyle/>
                    <a:p>
                      <a:endParaRPr lang="id-ID" sz="1600"/>
                    </a:p>
                  </a:txBody>
                  <a:tcPr/>
                </a:tc>
                <a:tc>
                  <a:txBody>
                    <a:bodyPr/>
                    <a:lstStyle/>
                    <a:p>
                      <a:endParaRPr lang="id-ID" sz="1600"/>
                    </a:p>
                  </a:txBody>
                  <a:tcPr/>
                </a:tc>
                <a:tc>
                  <a:txBody>
                    <a:bodyPr/>
                    <a:lstStyle/>
                    <a:p>
                      <a:r>
                        <a:rPr lang="id-ID" sz="1600" dirty="0" smtClean="0"/>
                        <a:t>16</a:t>
                      </a:r>
                      <a:endParaRPr lang="id-ID" sz="1600" dirty="0"/>
                    </a:p>
                  </a:txBody>
                  <a:tcPr/>
                </a:tc>
                <a:tc>
                  <a:txBody>
                    <a:bodyPr/>
                    <a:lstStyle/>
                    <a:p>
                      <a:r>
                        <a:rPr lang="id-ID" sz="1600" dirty="0" smtClean="0"/>
                        <a:t>11</a:t>
                      </a:r>
                      <a:endParaRPr lang="id-ID" sz="1600" dirty="0"/>
                    </a:p>
                  </a:txBody>
                  <a:tcPr/>
                </a:tc>
                <a:tc>
                  <a:txBody>
                    <a:bodyPr/>
                    <a:lstStyle/>
                    <a:p>
                      <a:r>
                        <a:rPr lang="id-ID" sz="1600" dirty="0" smtClean="0">
                          <a:solidFill>
                            <a:schemeClr val="tx1"/>
                          </a:solidFill>
                        </a:rPr>
                        <a:t>10</a:t>
                      </a:r>
                      <a:endParaRPr lang="id-ID" sz="1600" dirty="0">
                        <a:solidFill>
                          <a:schemeClr val="tx1"/>
                        </a:solidFill>
                      </a:endParaRPr>
                    </a:p>
                  </a:txBody>
                  <a:tcPr/>
                </a:tc>
              </a:tr>
              <a:tr h="353990">
                <a:tc>
                  <a:txBody>
                    <a:bodyPr/>
                    <a:lstStyle/>
                    <a:p>
                      <a:endParaRPr lang="id-ID" sz="1600"/>
                    </a:p>
                  </a:txBody>
                  <a:tcPr/>
                </a:tc>
                <a:tc>
                  <a:txBody>
                    <a:bodyPr/>
                    <a:lstStyle/>
                    <a:p>
                      <a:endParaRPr lang="id-ID" sz="1600"/>
                    </a:p>
                  </a:txBody>
                  <a:tcPr/>
                </a:tc>
                <a:tc>
                  <a:txBody>
                    <a:bodyPr/>
                    <a:lstStyle/>
                    <a:p>
                      <a:endParaRPr lang="id-ID" sz="1600"/>
                    </a:p>
                  </a:txBody>
                  <a:tcPr/>
                </a:tc>
                <a:tc>
                  <a:txBody>
                    <a:bodyPr/>
                    <a:lstStyle/>
                    <a:p>
                      <a:r>
                        <a:rPr lang="id-ID" sz="1600" dirty="0" smtClean="0"/>
                        <a:t>17</a:t>
                      </a:r>
                      <a:endParaRPr lang="id-ID" sz="1600" dirty="0"/>
                    </a:p>
                  </a:txBody>
                  <a:tcPr/>
                </a:tc>
                <a:tc>
                  <a:txBody>
                    <a:bodyPr/>
                    <a:lstStyle/>
                    <a:p>
                      <a:r>
                        <a:rPr lang="id-ID" sz="1600" dirty="0" smtClean="0"/>
                        <a:t>10</a:t>
                      </a:r>
                      <a:endParaRPr lang="id-ID" sz="1600" dirty="0"/>
                    </a:p>
                  </a:txBody>
                  <a:tcPr/>
                </a:tc>
                <a:tc>
                  <a:txBody>
                    <a:bodyPr/>
                    <a:lstStyle/>
                    <a:p>
                      <a:r>
                        <a:rPr lang="id-ID" sz="1600" dirty="0" smtClean="0">
                          <a:solidFill>
                            <a:schemeClr val="tx1"/>
                          </a:solidFill>
                        </a:rPr>
                        <a:t>7</a:t>
                      </a:r>
                      <a:endParaRPr lang="id-ID" sz="1600" dirty="0">
                        <a:solidFill>
                          <a:schemeClr val="tx1"/>
                        </a:solidFill>
                      </a:endParaRPr>
                    </a:p>
                  </a:txBody>
                  <a:tcPr/>
                </a:tc>
              </a:tr>
              <a:tr h="353990">
                <a:tc>
                  <a:txBody>
                    <a:bodyPr/>
                    <a:lstStyle/>
                    <a:p>
                      <a:endParaRPr lang="id-ID" sz="1600"/>
                    </a:p>
                  </a:txBody>
                  <a:tcPr/>
                </a:tc>
                <a:tc>
                  <a:txBody>
                    <a:bodyPr/>
                    <a:lstStyle/>
                    <a:p>
                      <a:endParaRPr lang="id-ID" sz="1600"/>
                    </a:p>
                  </a:txBody>
                  <a:tcPr/>
                </a:tc>
                <a:tc>
                  <a:txBody>
                    <a:bodyPr/>
                    <a:lstStyle/>
                    <a:p>
                      <a:endParaRPr lang="id-ID" sz="1600" dirty="0"/>
                    </a:p>
                  </a:txBody>
                  <a:tcPr/>
                </a:tc>
                <a:tc>
                  <a:txBody>
                    <a:bodyPr/>
                    <a:lstStyle/>
                    <a:p>
                      <a:r>
                        <a:rPr lang="id-ID" sz="1600" dirty="0" smtClean="0"/>
                        <a:t>18</a:t>
                      </a:r>
                      <a:endParaRPr lang="id-ID" sz="1600" dirty="0"/>
                    </a:p>
                  </a:txBody>
                  <a:tcPr/>
                </a:tc>
                <a:tc>
                  <a:txBody>
                    <a:bodyPr/>
                    <a:lstStyle/>
                    <a:p>
                      <a:r>
                        <a:rPr lang="id-ID" sz="1600" dirty="0" smtClean="0"/>
                        <a:t>8</a:t>
                      </a:r>
                      <a:endParaRPr lang="id-ID" sz="1600" dirty="0"/>
                    </a:p>
                  </a:txBody>
                  <a:tcPr/>
                </a:tc>
                <a:tc>
                  <a:txBody>
                    <a:bodyPr/>
                    <a:lstStyle/>
                    <a:p>
                      <a:r>
                        <a:rPr lang="id-ID" sz="1600" dirty="0" smtClean="0">
                          <a:solidFill>
                            <a:schemeClr val="tx1"/>
                          </a:solidFill>
                        </a:rPr>
                        <a:t>2</a:t>
                      </a:r>
                      <a:endParaRPr lang="id-ID" sz="1600" dirty="0">
                        <a:solidFill>
                          <a:schemeClr val="tx1"/>
                        </a:solidFill>
                      </a:endParaRPr>
                    </a:p>
                  </a:txBody>
                  <a:tcPr/>
                </a:tc>
              </a:tr>
              <a:tr h="326759">
                <a:tc>
                  <a:txBody>
                    <a:bodyPr/>
                    <a:lstStyle/>
                    <a:p>
                      <a:endParaRPr lang="id-ID" sz="1600"/>
                    </a:p>
                  </a:txBody>
                  <a:tcPr/>
                </a:tc>
                <a:tc>
                  <a:txBody>
                    <a:bodyPr/>
                    <a:lstStyle/>
                    <a:p>
                      <a:endParaRPr lang="id-ID" sz="1600"/>
                    </a:p>
                  </a:txBody>
                  <a:tcPr/>
                </a:tc>
                <a:tc>
                  <a:txBody>
                    <a:bodyPr/>
                    <a:lstStyle/>
                    <a:p>
                      <a:r>
                        <a:rPr lang="id-ID" sz="1600" dirty="0" smtClean="0"/>
                        <a:t>R1=81,5</a:t>
                      </a:r>
                      <a:endParaRPr lang="id-ID" sz="1600" dirty="0"/>
                    </a:p>
                  </a:txBody>
                  <a:tcPr/>
                </a:tc>
                <a:tc>
                  <a:txBody>
                    <a:bodyPr/>
                    <a:lstStyle/>
                    <a:p>
                      <a:r>
                        <a:rPr lang="id-ID" sz="1600" dirty="0" smtClean="0"/>
                        <a:t> </a:t>
                      </a:r>
                      <a:endParaRPr lang="id-ID" sz="1600" dirty="0"/>
                    </a:p>
                  </a:txBody>
                  <a:tcPr/>
                </a:tc>
                <a:tc>
                  <a:txBody>
                    <a:bodyPr/>
                    <a:lstStyle/>
                    <a:p>
                      <a:endParaRPr lang="id-ID" sz="1600" dirty="0"/>
                    </a:p>
                  </a:txBody>
                  <a:tcPr/>
                </a:tc>
                <a:tc>
                  <a:txBody>
                    <a:bodyPr/>
                    <a:lstStyle/>
                    <a:p>
                      <a:r>
                        <a:rPr lang="id-ID" sz="1600" dirty="0" smtClean="0"/>
                        <a:t>R2=324,5</a:t>
                      </a:r>
                      <a:endParaRPr lang="id-ID" sz="1600" dirty="0"/>
                    </a:p>
                  </a:txBody>
                  <a:tcPr/>
                </a:tc>
              </a:tr>
            </a:tbl>
          </a:graphicData>
        </a:graphic>
      </p:graphicFrame>
    </p:spTree>
  </p:cSld>
  <p:clrMapOvr>
    <a:masterClrMapping/>
  </p:clrMapOvr>
  <p:transition>
    <p:strips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lstStyle/>
          <a:p>
            <a:r>
              <a:rPr lang="id-ID" dirty="0" smtClean="0"/>
              <a:t> </a:t>
            </a:r>
            <a:r>
              <a:rPr lang="el-GR" dirty="0" smtClean="0"/>
              <a:t>α</a:t>
            </a:r>
            <a:r>
              <a:rPr lang="id-ID" dirty="0" smtClean="0"/>
              <a:t> = 5% dengan menggunakan uji dua arah, maka nilai U tabel 48 dengan n1 = 10 dan n2 = 18</a:t>
            </a:r>
          </a:p>
          <a:p>
            <a:r>
              <a:rPr lang="id-ID" dirty="0" smtClean="0"/>
              <a:t>U uji UNTUK n1</a:t>
            </a:r>
          </a:p>
          <a:p>
            <a:pPr>
              <a:buNone/>
            </a:pPr>
            <a:r>
              <a:rPr lang="id-ID" dirty="0" smtClean="0"/>
              <a:t>	U = n1 n2 + n1 (n1+1)/2 – R1</a:t>
            </a:r>
          </a:p>
          <a:p>
            <a:pPr>
              <a:buNone/>
            </a:pPr>
            <a:r>
              <a:rPr lang="id-ID" dirty="0" smtClean="0"/>
              <a:t>	U 	= 10(18) + 10(10+1)/2 – 81,5</a:t>
            </a:r>
          </a:p>
          <a:p>
            <a:pPr>
              <a:buNone/>
            </a:pPr>
            <a:r>
              <a:rPr lang="id-ID" dirty="0" smtClean="0"/>
              <a:t>	U   = 180 + 110/2  - 81,5</a:t>
            </a:r>
          </a:p>
          <a:p>
            <a:pPr>
              <a:buNone/>
            </a:pPr>
            <a:r>
              <a:rPr lang="id-ID" dirty="0" smtClean="0"/>
              <a:t>	U = 180 + 55 – 81,5</a:t>
            </a:r>
          </a:p>
          <a:p>
            <a:pPr>
              <a:buNone/>
            </a:pPr>
            <a:r>
              <a:rPr lang="id-ID" dirty="0" smtClean="0"/>
              <a:t>	U = 235 – 81,5</a:t>
            </a:r>
          </a:p>
          <a:p>
            <a:pPr>
              <a:buNone/>
            </a:pPr>
            <a:r>
              <a:rPr lang="id-ID" dirty="0" smtClean="0"/>
              <a:t>	U = 153,5</a:t>
            </a:r>
            <a:endParaRPr lang="id-ID" dirty="0"/>
          </a:p>
        </p:txBody>
      </p:sp>
    </p:spTree>
  </p:cSld>
  <p:clrMapOvr>
    <a:masterClrMapping/>
  </p:clrMapOvr>
  <p:transition>
    <p:strips dir="r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349</TotalTime>
  <Words>364</Words>
  <Application>Microsoft Office PowerPoint</Application>
  <PresentationFormat>On-screen Show (4:3)</PresentationFormat>
  <Paragraphs>188</Paragraphs>
  <Slides>12</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Office Theme</vt:lpstr>
      <vt:lpstr>Equation</vt:lpstr>
      <vt:lpstr>UJI MANN WHITNEY  (U TEST)</vt:lpstr>
      <vt:lpstr>Slide 2</vt:lpstr>
      <vt:lpstr>Uji Mann-whitney</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UJI MANN WHITNEY  (U TEST)</dc:title>
  <dc:creator>toshiba</dc:creator>
  <cp:lastModifiedBy>Toshiba</cp:lastModifiedBy>
  <cp:revision>19</cp:revision>
  <dcterms:created xsi:type="dcterms:W3CDTF">2012-12-28T08:51:06Z</dcterms:created>
  <dcterms:modified xsi:type="dcterms:W3CDTF">2017-10-02T05:03:26Z</dcterms:modified>
</cp:coreProperties>
</file>